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287" r:id="rId2"/>
    <p:sldId id="350" r:id="rId3"/>
    <p:sldId id="360" r:id="rId4"/>
    <p:sldId id="362" r:id="rId5"/>
    <p:sldId id="359" r:id="rId6"/>
    <p:sldId id="363" r:id="rId7"/>
    <p:sldId id="256" r:id="rId8"/>
    <p:sldId id="269" r:id="rId9"/>
    <p:sldId id="264" r:id="rId10"/>
    <p:sldId id="285" r:id="rId11"/>
    <p:sldId id="369" r:id="rId12"/>
    <p:sldId id="370" r:id="rId13"/>
    <p:sldId id="275" r:id="rId14"/>
    <p:sldId id="273" r:id="rId15"/>
    <p:sldId id="260" r:id="rId16"/>
    <p:sldId id="368" r:id="rId17"/>
    <p:sldId id="263" r:id="rId18"/>
    <p:sldId id="371" r:id="rId19"/>
    <p:sldId id="373" r:id="rId20"/>
    <p:sldId id="357" r:id="rId21"/>
    <p:sldId id="356" r:id="rId22"/>
    <p:sldId id="271" r:id="rId23"/>
    <p:sldId id="282" r:id="rId24"/>
    <p:sldId id="281" r:id="rId25"/>
    <p:sldId id="374" r:id="rId26"/>
    <p:sldId id="372" r:id="rId2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9" autoAdjust="0"/>
    <p:restoredTop sz="94660"/>
  </p:normalViewPr>
  <p:slideViewPr>
    <p:cSldViewPr>
      <p:cViewPr>
        <p:scale>
          <a:sx n="87" d="100"/>
          <a:sy n="87" d="100"/>
        </p:scale>
        <p:origin x="-576" y="-3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1D5CA1-C74C-4112-9C4D-7D49871AD7D2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E66CF4A-F7FC-43BD-A851-41C79DD0CB47}">
      <dgm:prSet/>
      <dgm:spPr/>
      <dgm:t>
        <a:bodyPr/>
        <a:lstStyle/>
        <a:p>
          <a:r>
            <a:rPr lang="en-US"/>
            <a:t>Mix</a:t>
          </a:r>
        </a:p>
      </dgm:t>
    </dgm:pt>
    <dgm:pt modelId="{9B1B463F-F300-49A4-85F6-F1896757E064}" type="parTrans" cxnId="{513FC20B-CD48-47CC-956D-EE241F189F74}">
      <dgm:prSet/>
      <dgm:spPr/>
      <dgm:t>
        <a:bodyPr/>
        <a:lstStyle/>
        <a:p>
          <a:endParaRPr lang="en-US"/>
        </a:p>
      </dgm:t>
    </dgm:pt>
    <dgm:pt modelId="{2D167EC6-0EA6-4E43-BD3B-FC920BB25B9F}" type="sibTrans" cxnId="{513FC20B-CD48-47CC-956D-EE241F189F74}">
      <dgm:prSet/>
      <dgm:spPr/>
      <dgm:t>
        <a:bodyPr/>
        <a:lstStyle/>
        <a:p>
          <a:endParaRPr lang="en-US"/>
        </a:p>
      </dgm:t>
    </dgm:pt>
    <dgm:pt modelId="{678D45A5-A017-4C94-8350-5443A16EF58D}">
      <dgm:prSet/>
      <dgm:spPr/>
      <dgm:t>
        <a:bodyPr/>
        <a:lstStyle/>
        <a:p>
          <a:r>
            <a:rPr lang="en-US"/>
            <a:t>Mix land uses.</a:t>
          </a:r>
        </a:p>
      </dgm:t>
    </dgm:pt>
    <dgm:pt modelId="{6B99B2FA-F371-4151-A1AC-638A57A7CD6A}" type="parTrans" cxnId="{8DEEDBC7-2FA1-4A56-96FF-56B8C46760C1}">
      <dgm:prSet/>
      <dgm:spPr/>
      <dgm:t>
        <a:bodyPr/>
        <a:lstStyle/>
        <a:p>
          <a:endParaRPr lang="en-US"/>
        </a:p>
      </dgm:t>
    </dgm:pt>
    <dgm:pt modelId="{FA1B8014-804E-422D-9E83-A3CE3DEEEF73}" type="sibTrans" cxnId="{8DEEDBC7-2FA1-4A56-96FF-56B8C46760C1}">
      <dgm:prSet/>
      <dgm:spPr/>
      <dgm:t>
        <a:bodyPr/>
        <a:lstStyle/>
        <a:p>
          <a:endParaRPr lang="en-US"/>
        </a:p>
      </dgm:t>
    </dgm:pt>
    <dgm:pt modelId="{FC6E90CE-3B31-4960-8680-BC81AD2B7804}">
      <dgm:prSet/>
      <dgm:spPr/>
      <dgm:t>
        <a:bodyPr/>
        <a:lstStyle/>
        <a:p>
          <a:r>
            <a:rPr lang="en-US"/>
            <a:t>Take</a:t>
          </a:r>
        </a:p>
      </dgm:t>
    </dgm:pt>
    <dgm:pt modelId="{4345E39F-1943-4959-AE4F-D373BA47CA7D}" type="parTrans" cxnId="{71506E28-FDCA-4191-AE55-4699582D7904}">
      <dgm:prSet/>
      <dgm:spPr/>
      <dgm:t>
        <a:bodyPr/>
        <a:lstStyle/>
        <a:p>
          <a:endParaRPr lang="en-US"/>
        </a:p>
      </dgm:t>
    </dgm:pt>
    <dgm:pt modelId="{1E32A62B-17F5-4E88-A8CF-4D6D5FE44AB9}" type="sibTrans" cxnId="{71506E28-FDCA-4191-AE55-4699582D7904}">
      <dgm:prSet/>
      <dgm:spPr/>
      <dgm:t>
        <a:bodyPr/>
        <a:lstStyle/>
        <a:p>
          <a:endParaRPr lang="en-US"/>
        </a:p>
      </dgm:t>
    </dgm:pt>
    <dgm:pt modelId="{14E6188C-8E40-4192-BF73-01185B0667F6}">
      <dgm:prSet/>
      <dgm:spPr/>
      <dgm:t>
        <a:bodyPr/>
        <a:lstStyle/>
        <a:p>
          <a:r>
            <a:rPr lang="en-US"/>
            <a:t>Take advantage of compact building design.</a:t>
          </a:r>
        </a:p>
      </dgm:t>
    </dgm:pt>
    <dgm:pt modelId="{E7689AAB-8349-4FC2-8007-5F6CF6C5A71A}" type="parTrans" cxnId="{FFDAAF50-C711-4686-B586-348C36E57B7E}">
      <dgm:prSet/>
      <dgm:spPr/>
      <dgm:t>
        <a:bodyPr/>
        <a:lstStyle/>
        <a:p>
          <a:endParaRPr lang="en-US"/>
        </a:p>
      </dgm:t>
    </dgm:pt>
    <dgm:pt modelId="{31F24244-BBAC-4922-A279-3F47D08EC8B7}" type="sibTrans" cxnId="{FFDAAF50-C711-4686-B586-348C36E57B7E}">
      <dgm:prSet/>
      <dgm:spPr/>
      <dgm:t>
        <a:bodyPr/>
        <a:lstStyle/>
        <a:p>
          <a:endParaRPr lang="en-US"/>
        </a:p>
      </dgm:t>
    </dgm:pt>
    <dgm:pt modelId="{E863F7EA-5FC3-4546-95EB-5AD30076C753}">
      <dgm:prSet/>
      <dgm:spPr/>
      <dgm:t>
        <a:bodyPr/>
        <a:lstStyle/>
        <a:p>
          <a:r>
            <a:rPr lang="en-US"/>
            <a:t>Create</a:t>
          </a:r>
        </a:p>
      </dgm:t>
    </dgm:pt>
    <dgm:pt modelId="{FC6FC4C5-0DFA-407E-A288-66463F48E386}" type="parTrans" cxnId="{CE299117-4135-4642-BE1E-121E8EDB4DF4}">
      <dgm:prSet/>
      <dgm:spPr/>
      <dgm:t>
        <a:bodyPr/>
        <a:lstStyle/>
        <a:p>
          <a:endParaRPr lang="en-US"/>
        </a:p>
      </dgm:t>
    </dgm:pt>
    <dgm:pt modelId="{0939FB5F-FD7E-49A8-A7ED-B329382F9300}" type="sibTrans" cxnId="{CE299117-4135-4642-BE1E-121E8EDB4DF4}">
      <dgm:prSet/>
      <dgm:spPr/>
      <dgm:t>
        <a:bodyPr/>
        <a:lstStyle/>
        <a:p>
          <a:endParaRPr lang="en-US"/>
        </a:p>
      </dgm:t>
    </dgm:pt>
    <dgm:pt modelId="{BC6A844D-C687-406B-8939-4FCFC8FB3587}">
      <dgm:prSet/>
      <dgm:spPr/>
      <dgm:t>
        <a:bodyPr/>
        <a:lstStyle/>
        <a:p>
          <a:r>
            <a:rPr lang="en-US"/>
            <a:t>Create a range of housing opportunities and choices.</a:t>
          </a:r>
        </a:p>
      </dgm:t>
    </dgm:pt>
    <dgm:pt modelId="{5ABE671E-1380-4195-9114-B7F8B95A953B}" type="parTrans" cxnId="{D9C392FE-77B8-48A4-A95E-A5B08610E530}">
      <dgm:prSet/>
      <dgm:spPr/>
      <dgm:t>
        <a:bodyPr/>
        <a:lstStyle/>
        <a:p>
          <a:endParaRPr lang="en-US"/>
        </a:p>
      </dgm:t>
    </dgm:pt>
    <dgm:pt modelId="{FD38E568-4EF2-431F-97A0-8F7B67682D94}" type="sibTrans" cxnId="{D9C392FE-77B8-48A4-A95E-A5B08610E530}">
      <dgm:prSet/>
      <dgm:spPr/>
      <dgm:t>
        <a:bodyPr/>
        <a:lstStyle/>
        <a:p>
          <a:endParaRPr lang="en-US"/>
        </a:p>
      </dgm:t>
    </dgm:pt>
    <dgm:pt modelId="{DC4EEA3C-DB34-42F1-B45A-311323E485D7}">
      <dgm:prSet/>
      <dgm:spPr/>
      <dgm:t>
        <a:bodyPr/>
        <a:lstStyle/>
        <a:p>
          <a:r>
            <a:rPr lang="en-US"/>
            <a:t>Create</a:t>
          </a:r>
        </a:p>
      </dgm:t>
    </dgm:pt>
    <dgm:pt modelId="{16F2AD2D-F285-42FF-BA33-905AAAEDA871}" type="parTrans" cxnId="{FCFBDF35-2E2D-45F2-A8F6-3E94F241FE40}">
      <dgm:prSet/>
      <dgm:spPr/>
      <dgm:t>
        <a:bodyPr/>
        <a:lstStyle/>
        <a:p>
          <a:endParaRPr lang="en-US"/>
        </a:p>
      </dgm:t>
    </dgm:pt>
    <dgm:pt modelId="{BC610647-FA05-4DB5-80D1-2F8E363E85EC}" type="sibTrans" cxnId="{FCFBDF35-2E2D-45F2-A8F6-3E94F241FE40}">
      <dgm:prSet/>
      <dgm:spPr/>
      <dgm:t>
        <a:bodyPr/>
        <a:lstStyle/>
        <a:p>
          <a:endParaRPr lang="en-US"/>
        </a:p>
      </dgm:t>
    </dgm:pt>
    <dgm:pt modelId="{569E2604-F152-4899-8F24-8FB59B5C2850}">
      <dgm:prSet/>
      <dgm:spPr/>
      <dgm:t>
        <a:bodyPr/>
        <a:lstStyle/>
        <a:p>
          <a:r>
            <a:rPr lang="en-US"/>
            <a:t>Create walkable neighborhoods.</a:t>
          </a:r>
        </a:p>
      </dgm:t>
    </dgm:pt>
    <dgm:pt modelId="{1EF03AD7-F074-4362-BDAC-B3456F51471A}" type="parTrans" cxnId="{90728401-8B94-4818-9388-0CBE6195D5E2}">
      <dgm:prSet/>
      <dgm:spPr/>
      <dgm:t>
        <a:bodyPr/>
        <a:lstStyle/>
        <a:p>
          <a:endParaRPr lang="en-US"/>
        </a:p>
      </dgm:t>
    </dgm:pt>
    <dgm:pt modelId="{CB9D28E8-BEC5-4549-BBD7-3CE1AAA5208F}" type="sibTrans" cxnId="{90728401-8B94-4818-9388-0CBE6195D5E2}">
      <dgm:prSet/>
      <dgm:spPr/>
      <dgm:t>
        <a:bodyPr/>
        <a:lstStyle/>
        <a:p>
          <a:endParaRPr lang="en-US"/>
        </a:p>
      </dgm:t>
    </dgm:pt>
    <dgm:pt modelId="{C839456C-EF48-4248-BA01-AA8E8942B739}">
      <dgm:prSet/>
      <dgm:spPr/>
      <dgm:t>
        <a:bodyPr/>
        <a:lstStyle/>
        <a:p>
          <a:r>
            <a:rPr lang="en-US"/>
            <a:t>Foster</a:t>
          </a:r>
        </a:p>
      </dgm:t>
    </dgm:pt>
    <dgm:pt modelId="{3A3531DD-BDE3-43E6-81B3-134332D369A0}" type="parTrans" cxnId="{51143859-EFFB-4F42-8C15-AEBF7894218F}">
      <dgm:prSet/>
      <dgm:spPr/>
      <dgm:t>
        <a:bodyPr/>
        <a:lstStyle/>
        <a:p>
          <a:endParaRPr lang="en-US"/>
        </a:p>
      </dgm:t>
    </dgm:pt>
    <dgm:pt modelId="{17E94A7E-B249-434A-BF42-DED92FC162A3}" type="sibTrans" cxnId="{51143859-EFFB-4F42-8C15-AEBF7894218F}">
      <dgm:prSet/>
      <dgm:spPr/>
      <dgm:t>
        <a:bodyPr/>
        <a:lstStyle/>
        <a:p>
          <a:endParaRPr lang="en-US"/>
        </a:p>
      </dgm:t>
    </dgm:pt>
    <dgm:pt modelId="{5559DB83-F2A5-4201-AED0-2CF7C806CB12}">
      <dgm:prSet/>
      <dgm:spPr/>
      <dgm:t>
        <a:bodyPr/>
        <a:lstStyle/>
        <a:p>
          <a:r>
            <a:rPr lang="en-US"/>
            <a:t>Foster distinctive, attractive communities with a strong sense of place.</a:t>
          </a:r>
        </a:p>
      </dgm:t>
    </dgm:pt>
    <dgm:pt modelId="{8B803D62-E181-4019-85AA-B0F0A7032BB0}" type="parTrans" cxnId="{06853357-73B5-4794-91BA-61469CFE272E}">
      <dgm:prSet/>
      <dgm:spPr/>
      <dgm:t>
        <a:bodyPr/>
        <a:lstStyle/>
        <a:p>
          <a:endParaRPr lang="en-US"/>
        </a:p>
      </dgm:t>
    </dgm:pt>
    <dgm:pt modelId="{B3DBE32E-70F8-4625-9DE5-205D039DB612}" type="sibTrans" cxnId="{06853357-73B5-4794-91BA-61469CFE272E}">
      <dgm:prSet/>
      <dgm:spPr/>
      <dgm:t>
        <a:bodyPr/>
        <a:lstStyle/>
        <a:p>
          <a:endParaRPr lang="en-US"/>
        </a:p>
      </dgm:t>
    </dgm:pt>
    <dgm:pt modelId="{24488276-5E64-4F07-9AB8-B4CCCB5D055A}">
      <dgm:prSet/>
      <dgm:spPr/>
      <dgm:t>
        <a:bodyPr/>
        <a:lstStyle/>
        <a:p>
          <a:r>
            <a:rPr lang="en-US"/>
            <a:t>Preserve</a:t>
          </a:r>
        </a:p>
      </dgm:t>
    </dgm:pt>
    <dgm:pt modelId="{1A872F86-395E-4AC7-B0A1-7A8F1C7E9531}" type="parTrans" cxnId="{4778016C-188A-4D57-9E50-153814B40601}">
      <dgm:prSet/>
      <dgm:spPr/>
      <dgm:t>
        <a:bodyPr/>
        <a:lstStyle/>
        <a:p>
          <a:endParaRPr lang="en-US"/>
        </a:p>
      </dgm:t>
    </dgm:pt>
    <dgm:pt modelId="{6F002B32-B2A9-42DE-8491-DBF14EB285BC}" type="sibTrans" cxnId="{4778016C-188A-4D57-9E50-153814B40601}">
      <dgm:prSet/>
      <dgm:spPr/>
      <dgm:t>
        <a:bodyPr/>
        <a:lstStyle/>
        <a:p>
          <a:endParaRPr lang="en-US"/>
        </a:p>
      </dgm:t>
    </dgm:pt>
    <dgm:pt modelId="{F8A2980D-B0CE-42B2-88BD-1C27583C0735}">
      <dgm:prSet/>
      <dgm:spPr/>
      <dgm:t>
        <a:bodyPr/>
        <a:lstStyle/>
        <a:p>
          <a:r>
            <a:rPr lang="en-US"/>
            <a:t>Preserve open space, farmland, natural beauty, and critical environmental areas.</a:t>
          </a:r>
        </a:p>
      </dgm:t>
    </dgm:pt>
    <dgm:pt modelId="{8EC44F94-876E-47BB-B7A2-42F6A287F203}" type="parTrans" cxnId="{907DB335-A443-42C6-9D70-96834BC95661}">
      <dgm:prSet/>
      <dgm:spPr/>
      <dgm:t>
        <a:bodyPr/>
        <a:lstStyle/>
        <a:p>
          <a:endParaRPr lang="en-US"/>
        </a:p>
      </dgm:t>
    </dgm:pt>
    <dgm:pt modelId="{54421599-D8AB-4650-8753-BED34682879D}" type="sibTrans" cxnId="{907DB335-A443-42C6-9D70-96834BC95661}">
      <dgm:prSet/>
      <dgm:spPr/>
      <dgm:t>
        <a:bodyPr/>
        <a:lstStyle/>
        <a:p>
          <a:endParaRPr lang="en-US"/>
        </a:p>
      </dgm:t>
    </dgm:pt>
    <dgm:pt modelId="{CAC7EF93-3138-4E0B-A28E-ED93F27E36E8}">
      <dgm:prSet/>
      <dgm:spPr/>
      <dgm:t>
        <a:bodyPr/>
        <a:lstStyle/>
        <a:p>
          <a:r>
            <a:rPr lang="en-US"/>
            <a:t>Strengthen and direct</a:t>
          </a:r>
        </a:p>
      </dgm:t>
    </dgm:pt>
    <dgm:pt modelId="{783751BC-EFE4-4CB7-B1FF-2EE229DE8FE9}" type="parTrans" cxnId="{0D348201-CE1A-4FAC-BF20-BDFDF1AC7149}">
      <dgm:prSet/>
      <dgm:spPr/>
      <dgm:t>
        <a:bodyPr/>
        <a:lstStyle/>
        <a:p>
          <a:endParaRPr lang="en-US"/>
        </a:p>
      </dgm:t>
    </dgm:pt>
    <dgm:pt modelId="{CC5EBA1C-64ED-4680-A717-A39A1A4EAE56}" type="sibTrans" cxnId="{0D348201-CE1A-4FAC-BF20-BDFDF1AC7149}">
      <dgm:prSet/>
      <dgm:spPr/>
      <dgm:t>
        <a:bodyPr/>
        <a:lstStyle/>
        <a:p>
          <a:endParaRPr lang="en-US"/>
        </a:p>
      </dgm:t>
    </dgm:pt>
    <dgm:pt modelId="{2A092448-B8C4-4482-86F6-4EBC166953F8}">
      <dgm:prSet/>
      <dgm:spPr/>
      <dgm:t>
        <a:bodyPr/>
        <a:lstStyle/>
        <a:p>
          <a:r>
            <a:rPr lang="en-US"/>
            <a:t>Strengthen and direct development towards existing communities.</a:t>
          </a:r>
        </a:p>
      </dgm:t>
    </dgm:pt>
    <dgm:pt modelId="{8BA9C8F1-1CC2-453A-92AA-43C6D92CEFEC}" type="parTrans" cxnId="{70C88544-9C69-445D-8C15-1D404E52DB18}">
      <dgm:prSet/>
      <dgm:spPr/>
      <dgm:t>
        <a:bodyPr/>
        <a:lstStyle/>
        <a:p>
          <a:endParaRPr lang="en-US"/>
        </a:p>
      </dgm:t>
    </dgm:pt>
    <dgm:pt modelId="{832FBDF8-A0E7-43CD-8851-A91944C23796}" type="sibTrans" cxnId="{70C88544-9C69-445D-8C15-1D404E52DB18}">
      <dgm:prSet/>
      <dgm:spPr/>
      <dgm:t>
        <a:bodyPr/>
        <a:lstStyle/>
        <a:p>
          <a:endParaRPr lang="en-US"/>
        </a:p>
      </dgm:t>
    </dgm:pt>
    <dgm:pt modelId="{941FA1B9-6578-4B6C-823B-510868639CB2}">
      <dgm:prSet/>
      <dgm:spPr/>
      <dgm:t>
        <a:bodyPr/>
        <a:lstStyle/>
        <a:p>
          <a:r>
            <a:rPr lang="en-US"/>
            <a:t>Provide</a:t>
          </a:r>
        </a:p>
      </dgm:t>
    </dgm:pt>
    <dgm:pt modelId="{326DAFE0-27D7-4077-8FB1-D699B9195655}" type="parTrans" cxnId="{83472344-2317-4F31-B7F2-EBB5A00CE32E}">
      <dgm:prSet/>
      <dgm:spPr/>
      <dgm:t>
        <a:bodyPr/>
        <a:lstStyle/>
        <a:p>
          <a:endParaRPr lang="en-US"/>
        </a:p>
      </dgm:t>
    </dgm:pt>
    <dgm:pt modelId="{477B5237-6718-4E84-8237-20640D39E3F7}" type="sibTrans" cxnId="{83472344-2317-4F31-B7F2-EBB5A00CE32E}">
      <dgm:prSet/>
      <dgm:spPr/>
      <dgm:t>
        <a:bodyPr/>
        <a:lstStyle/>
        <a:p>
          <a:endParaRPr lang="en-US"/>
        </a:p>
      </dgm:t>
    </dgm:pt>
    <dgm:pt modelId="{4AFC05DB-5AD0-47A3-93D1-4630E039C42A}">
      <dgm:prSet/>
      <dgm:spPr/>
      <dgm:t>
        <a:bodyPr/>
        <a:lstStyle/>
        <a:p>
          <a:r>
            <a:rPr lang="en-US" dirty="0"/>
            <a:t>Provide a variety of transportation choices, urban and social infrastructure based on population projections.</a:t>
          </a:r>
        </a:p>
      </dgm:t>
    </dgm:pt>
    <dgm:pt modelId="{4E0F7DA1-5938-4B41-87F3-4A5CED07CAF2}" type="parTrans" cxnId="{56DF8100-F051-416C-BE87-10D132ACBA1C}">
      <dgm:prSet/>
      <dgm:spPr/>
      <dgm:t>
        <a:bodyPr/>
        <a:lstStyle/>
        <a:p>
          <a:endParaRPr lang="en-US"/>
        </a:p>
      </dgm:t>
    </dgm:pt>
    <dgm:pt modelId="{4468F639-D91D-4003-844E-AD0D7461D0D7}" type="sibTrans" cxnId="{56DF8100-F051-416C-BE87-10D132ACBA1C}">
      <dgm:prSet/>
      <dgm:spPr/>
      <dgm:t>
        <a:bodyPr/>
        <a:lstStyle/>
        <a:p>
          <a:endParaRPr lang="en-US"/>
        </a:p>
      </dgm:t>
    </dgm:pt>
    <dgm:pt modelId="{789BA3C5-E7EE-440C-BCA1-853389F183CE}">
      <dgm:prSet/>
      <dgm:spPr/>
      <dgm:t>
        <a:bodyPr/>
        <a:lstStyle/>
        <a:p>
          <a:r>
            <a:rPr lang="en-US"/>
            <a:t>Make</a:t>
          </a:r>
        </a:p>
      </dgm:t>
    </dgm:pt>
    <dgm:pt modelId="{33044D4D-C45B-4050-B9D2-752CED7606FE}" type="parTrans" cxnId="{7C763FAF-D465-450A-A759-B8C40BAEC72C}">
      <dgm:prSet/>
      <dgm:spPr/>
      <dgm:t>
        <a:bodyPr/>
        <a:lstStyle/>
        <a:p>
          <a:endParaRPr lang="en-US"/>
        </a:p>
      </dgm:t>
    </dgm:pt>
    <dgm:pt modelId="{79261C42-A4CA-4D4A-9D2C-2375FD861A6C}" type="sibTrans" cxnId="{7C763FAF-D465-450A-A759-B8C40BAEC72C}">
      <dgm:prSet/>
      <dgm:spPr/>
      <dgm:t>
        <a:bodyPr/>
        <a:lstStyle/>
        <a:p>
          <a:endParaRPr lang="en-US"/>
        </a:p>
      </dgm:t>
    </dgm:pt>
    <dgm:pt modelId="{C6E4AABF-223A-42F2-94E3-DA238A57050F}">
      <dgm:prSet/>
      <dgm:spPr/>
      <dgm:t>
        <a:bodyPr/>
        <a:lstStyle/>
        <a:p>
          <a:r>
            <a:rPr lang="en-US" dirty="0"/>
            <a:t>Make development decisions predictable, fair, and cost effective.</a:t>
          </a:r>
        </a:p>
      </dgm:t>
    </dgm:pt>
    <dgm:pt modelId="{431CFDF9-9BEE-4BBD-A4AD-2C1ADC784243}" type="parTrans" cxnId="{9B54823F-BB4E-4EA5-9FFE-407764FEFA62}">
      <dgm:prSet/>
      <dgm:spPr/>
      <dgm:t>
        <a:bodyPr/>
        <a:lstStyle/>
        <a:p>
          <a:endParaRPr lang="en-US"/>
        </a:p>
      </dgm:t>
    </dgm:pt>
    <dgm:pt modelId="{E28DF7C7-A68C-4914-AA37-57A4A116855C}" type="sibTrans" cxnId="{9B54823F-BB4E-4EA5-9FFE-407764FEFA62}">
      <dgm:prSet/>
      <dgm:spPr/>
      <dgm:t>
        <a:bodyPr/>
        <a:lstStyle/>
        <a:p>
          <a:endParaRPr lang="en-US"/>
        </a:p>
      </dgm:t>
    </dgm:pt>
    <dgm:pt modelId="{F4FF21B9-8051-4B8A-849C-0E8E14302D24}">
      <dgm:prSet/>
      <dgm:spPr/>
      <dgm:t>
        <a:bodyPr/>
        <a:lstStyle/>
        <a:p>
          <a:r>
            <a:rPr lang="en-US" dirty="0"/>
            <a:t>Encourage</a:t>
          </a:r>
        </a:p>
      </dgm:t>
    </dgm:pt>
    <dgm:pt modelId="{8A1AAF86-9F30-49AC-ABC0-C5164014BDF6}" type="parTrans" cxnId="{501EA854-5F36-471B-A9A9-56A127227B78}">
      <dgm:prSet/>
      <dgm:spPr/>
      <dgm:t>
        <a:bodyPr/>
        <a:lstStyle/>
        <a:p>
          <a:endParaRPr lang="en-US"/>
        </a:p>
      </dgm:t>
    </dgm:pt>
    <dgm:pt modelId="{EBD29A15-F45E-46E1-8FAE-846544D8491D}" type="sibTrans" cxnId="{501EA854-5F36-471B-A9A9-56A127227B78}">
      <dgm:prSet/>
      <dgm:spPr/>
      <dgm:t>
        <a:bodyPr/>
        <a:lstStyle/>
        <a:p>
          <a:endParaRPr lang="en-US"/>
        </a:p>
      </dgm:t>
    </dgm:pt>
    <dgm:pt modelId="{C39151C1-BA9D-4D3A-9A79-09386722997A}">
      <dgm:prSet/>
      <dgm:spPr/>
      <dgm:t>
        <a:bodyPr/>
        <a:lstStyle/>
        <a:p>
          <a:r>
            <a:rPr lang="en-US"/>
            <a:t>Encourage community and stakeholder collaboration in development decisions.</a:t>
          </a:r>
        </a:p>
      </dgm:t>
    </dgm:pt>
    <dgm:pt modelId="{E7EF95A1-88AF-4152-A1E2-C8C316E3C38E}" type="parTrans" cxnId="{21418E3A-D774-4DE0-BD40-7E7E98BBA8B9}">
      <dgm:prSet/>
      <dgm:spPr/>
      <dgm:t>
        <a:bodyPr/>
        <a:lstStyle/>
        <a:p>
          <a:endParaRPr lang="en-US"/>
        </a:p>
      </dgm:t>
    </dgm:pt>
    <dgm:pt modelId="{0EC6A2A2-0B2B-4AC8-B2BB-473C78FC69C6}" type="sibTrans" cxnId="{21418E3A-D774-4DE0-BD40-7E7E98BBA8B9}">
      <dgm:prSet/>
      <dgm:spPr/>
      <dgm:t>
        <a:bodyPr/>
        <a:lstStyle/>
        <a:p>
          <a:endParaRPr lang="en-US"/>
        </a:p>
      </dgm:t>
    </dgm:pt>
    <dgm:pt modelId="{E685A7F4-162E-4DE4-A551-B84F57660673}" type="pres">
      <dgm:prSet presAssocID="{E01D5CA1-C74C-4112-9C4D-7D49871AD7D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DC43547-DC68-49B9-BFDC-6AB50DA697FD}" type="pres">
      <dgm:prSet presAssocID="{F4FF21B9-8051-4B8A-849C-0E8E14302D24}" presName="boxAndChildren" presStyleCnt="0"/>
      <dgm:spPr/>
    </dgm:pt>
    <dgm:pt modelId="{5A055814-47F6-490D-9AAE-9184985A7D2C}" type="pres">
      <dgm:prSet presAssocID="{F4FF21B9-8051-4B8A-849C-0E8E14302D24}" presName="parentTextBox" presStyleLbl="alignNode1" presStyleIdx="0" presStyleCnt="10"/>
      <dgm:spPr/>
      <dgm:t>
        <a:bodyPr/>
        <a:lstStyle/>
        <a:p>
          <a:endParaRPr lang="en-US"/>
        </a:p>
      </dgm:t>
    </dgm:pt>
    <dgm:pt modelId="{6EA0AA4C-8C36-499D-82B3-6E3D38EFCC7E}" type="pres">
      <dgm:prSet presAssocID="{F4FF21B9-8051-4B8A-849C-0E8E14302D24}" presName="descendantBox" presStyleLbl="bgAccFollowNode1" presStyleIdx="0" presStyleCnt="10"/>
      <dgm:spPr/>
      <dgm:t>
        <a:bodyPr/>
        <a:lstStyle/>
        <a:p>
          <a:endParaRPr lang="en-US"/>
        </a:p>
      </dgm:t>
    </dgm:pt>
    <dgm:pt modelId="{0ADCDA95-F23D-4EF5-9296-E5B9B265EDCE}" type="pres">
      <dgm:prSet presAssocID="{79261C42-A4CA-4D4A-9D2C-2375FD861A6C}" presName="sp" presStyleCnt="0"/>
      <dgm:spPr/>
    </dgm:pt>
    <dgm:pt modelId="{946286A9-C509-4542-8938-FB63F2FF1EE6}" type="pres">
      <dgm:prSet presAssocID="{789BA3C5-E7EE-440C-BCA1-853389F183CE}" presName="arrowAndChildren" presStyleCnt="0"/>
      <dgm:spPr/>
    </dgm:pt>
    <dgm:pt modelId="{A67BD0B0-6D09-49FF-B440-B0866D093039}" type="pres">
      <dgm:prSet presAssocID="{789BA3C5-E7EE-440C-BCA1-853389F183CE}" presName="parentTextArrow" presStyleLbl="node1" presStyleIdx="0" presStyleCnt="0"/>
      <dgm:spPr/>
      <dgm:t>
        <a:bodyPr/>
        <a:lstStyle/>
        <a:p>
          <a:endParaRPr lang="en-US"/>
        </a:p>
      </dgm:t>
    </dgm:pt>
    <dgm:pt modelId="{21B30E38-02CF-44CA-B6B9-A0C5C807B0AE}" type="pres">
      <dgm:prSet presAssocID="{789BA3C5-E7EE-440C-BCA1-853389F183CE}" presName="arrow" presStyleLbl="alignNode1" presStyleIdx="1" presStyleCnt="10"/>
      <dgm:spPr/>
      <dgm:t>
        <a:bodyPr/>
        <a:lstStyle/>
        <a:p>
          <a:endParaRPr lang="en-US"/>
        </a:p>
      </dgm:t>
    </dgm:pt>
    <dgm:pt modelId="{99A6E1B6-08BA-46C8-8FA4-11F6F29DBEFE}" type="pres">
      <dgm:prSet presAssocID="{789BA3C5-E7EE-440C-BCA1-853389F183CE}" presName="descendantArrow" presStyleLbl="bgAccFollowNode1" presStyleIdx="1" presStyleCnt="10"/>
      <dgm:spPr/>
      <dgm:t>
        <a:bodyPr/>
        <a:lstStyle/>
        <a:p>
          <a:endParaRPr lang="en-US"/>
        </a:p>
      </dgm:t>
    </dgm:pt>
    <dgm:pt modelId="{08A31C94-AF89-4E19-9C5C-71097B706B6B}" type="pres">
      <dgm:prSet presAssocID="{477B5237-6718-4E84-8237-20640D39E3F7}" presName="sp" presStyleCnt="0"/>
      <dgm:spPr/>
    </dgm:pt>
    <dgm:pt modelId="{BA361267-261E-4DE0-B346-F5C2B36C46D7}" type="pres">
      <dgm:prSet presAssocID="{941FA1B9-6578-4B6C-823B-510868639CB2}" presName="arrowAndChildren" presStyleCnt="0"/>
      <dgm:spPr/>
    </dgm:pt>
    <dgm:pt modelId="{78E3A196-97E4-4FBE-A21F-D0AF16F56B6C}" type="pres">
      <dgm:prSet presAssocID="{941FA1B9-6578-4B6C-823B-510868639CB2}" presName="parentTextArrow" presStyleLbl="node1" presStyleIdx="0" presStyleCnt="0"/>
      <dgm:spPr/>
      <dgm:t>
        <a:bodyPr/>
        <a:lstStyle/>
        <a:p>
          <a:endParaRPr lang="en-US"/>
        </a:p>
      </dgm:t>
    </dgm:pt>
    <dgm:pt modelId="{2C6F1A5B-E822-422C-9CF4-E67BDA6F1DB3}" type="pres">
      <dgm:prSet presAssocID="{941FA1B9-6578-4B6C-823B-510868639CB2}" presName="arrow" presStyleLbl="alignNode1" presStyleIdx="2" presStyleCnt="10"/>
      <dgm:spPr/>
      <dgm:t>
        <a:bodyPr/>
        <a:lstStyle/>
        <a:p>
          <a:endParaRPr lang="en-US"/>
        </a:p>
      </dgm:t>
    </dgm:pt>
    <dgm:pt modelId="{EC5BC24D-C715-447E-8870-AFC1A7826C65}" type="pres">
      <dgm:prSet presAssocID="{941FA1B9-6578-4B6C-823B-510868639CB2}" presName="descendantArrow" presStyleLbl="bgAccFollowNode1" presStyleIdx="2" presStyleCnt="10"/>
      <dgm:spPr/>
      <dgm:t>
        <a:bodyPr/>
        <a:lstStyle/>
        <a:p>
          <a:endParaRPr lang="en-US"/>
        </a:p>
      </dgm:t>
    </dgm:pt>
    <dgm:pt modelId="{57961EE5-3A50-4715-AC46-86285515100C}" type="pres">
      <dgm:prSet presAssocID="{CC5EBA1C-64ED-4680-A717-A39A1A4EAE56}" presName="sp" presStyleCnt="0"/>
      <dgm:spPr/>
    </dgm:pt>
    <dgm:pt modelId="{500E6C2A-DA12-4917-8D19-EF7996521DC3}" type="pres">
      <dgm:prSet presAssocID="{CAC7EF93-3138-4E0B-A28E-ED93F27E36E8}" presName="arrowAndChildren" presStyleCnt="0"/>
      <dgm:spPr/>
    </dgm:pt>
    <dgm:pt modelId="{B5CB3222-07CE-42F7-BF49-C461562C7069}" type="pres">
      <dgm:prSet presAssocID="{CAC7EF93-3138-4E0B-A28E-ED93F27E36E8}" presName="parentTextArrow" presStyleLbl="node1" presStyleIdx="0" presStyleCnt="0"/>
      <dgm:spPr/>
      <dgm:t>
        <a:bodyPr/>
        <a:lstStyle/>
        <a:p>
          <a:endParaRPr lang="en-US"/>
        </a:p>
      </dgm:t>
    </dgm:pt>
    <dgm:pt modelId="{4271047B-42C0-4366-90E8-D0699690F74D}" type="pres">
      <dgm:prSet presAssocID="{CAC7EF93-3138-4E0B-A28E-ED93F27E36E8}" presName="arrow" presStyleLbl="alignNode1" presStyleIdx="3" presStyleCnt="10"/>
      <dgm:spPr/>
      <dgm:t>
        <a:bodyPr/>
        <a:lstStyle/>
        <a:p>
          <a:endParaRPr lang="en-US"/>
        </a:p>
      </dgm:t>
    </dgm:pt>
    <dgm:pt modelId="{F8433DC1-547E-43E0-85A5-CA45FFF4844B}" type="pres">
      <dgm:prSet presAssocID="{CAC7EF93-3138-4E0B-A28E-ED93F27E36E8}" presName="descendantArrow" presStyleLbl="bgAccFollowNode1" presStyleIdx="3" presStyleCnt="10"/>
      <dgm:spPr/>
      <dgm:t>
        <a:bodyPr/>
        <a:lstStyle/>
        <a:p>
          <a:endParaRPr lang="en-US"/>
        </a:p>
      </dgm:t>
    </dgm:pt>
    <dgm:pt modelId="{5A5FB775-D285-4C70-A700-9A5B73260936}" type="pres">
      <dgm:prSet presAssocID="{6F002B32-B2A9-42DE-8491-DBF14EB285BC}" presName="sp" presStyleCnt="0"/>
      <dgm:spPr/>
    </dgm:pt>
    <dgm:pt modelId="{7499E81E-10B8-46B3-BA8B-0B59E98CBD8C}" type="pres">
      <dgm:prSet presAssocID="{24488276-5E64-4F07-9AB8-B4CCCB5D055A}" presName="arrowAndChildren" presStyleCnt="0"/>
      <dgm:spPr/>
    </dgm:pt>
    <dgm:pt modelId="{617B08F3-B6EC-4843-A7A7-6C7BF657EA1B}" type="pres">
      <dgm:prSet presAssocID="{24488276-5E64-4F07-9AB8-B4CCCB5D055A}" presName="parentTextArrow" presStyleLbl="node1" presStyleIdx="0" presStyleCnt="0"/>
      <dgm:spPr/>
      <dgm:t>
        <a:bodyPr/>
        <a:lstStyle/>
        <a:p>
          <a:endParaRPr lang="en-US"/>
        </a:p>
      </dgm:t>
    </dgm:pt>
    <dgm:pt modelId="{EA9FBB09-26E5-4634-A963-7A79DEC6849B}" type="pres">
      <dgm:prSet presAssocID="{24488276-5E64-4F07-9AB8-B4CCCB5D055A}" presName="arrow" presStyleLbl="alignNode1" presStyleIdx="4" presStyleCnt="10"/>
      <dgm:spPr/>
      <dgm:t>
        <a:bodyPr/>
        <a:lstStyle/>
        <a:p>
          <a:endParaRPr lang="en-US"/>
        </a:p>
      </dgm:t>
    </dgm:pt>
    <dgm:pt modelId="{3B6CF5C9-4021-43B6-B3A5-7EF0989F4C1A}" type="pres">
      <dgm:prSet presAssocID="{24488276-5E64-4F07-9AB8-B4CCCB5D055A}" presName="descendantArrow" presStyleLbl="bgAccFollowNode1" presStyleIdx="4" presStyleCnt="10"/>
      <dgm:spPr/>
      <dgm:t>
        <a:bodyPr/>
        <a:lstStyle/>
        <a:p>
          <a:endParaRPr lang="en-US"/>
        </a:p>
      </dgm:t>
    </dgm:pt>
    <dgm:pt modelId="{FFD8EAEB-0F09-4DF8-8D5C-B599347E0CB9}" type="pres">
      <dgm:prSet presAssocID="{17E94A7E-B249-434A-BF42-DED92FC162A3}" presName="sp" presStyleCnt="0"/>
      <dgm:spPr/>
    </dgm:pt>
    <dgm:pt modelId="{1071C51D-9F5A-4CFD-9D88-0FB6B83996CC}" type="pres">
      <dgm:prSet presAssocID="{C839456C-EF48-4248-BA01-AA8E8942B739}" presName="arrowAndChildren" presStyleCnt="0"/>
      <dgm:spPr/>
    </dgm:pt>
    <dgm:pt modelId="{3A350212-5C9E-46DB-87BD-B7CAAFDA6951}" type="pres">
      <dgm:prSet presAssocID="{C839456C-EF48-4248-BA01-AA8E8942B739}" presName="parentTextArrow" presStyleLbl="node1" presStyleIdx="0" presStyleCnt="0"/>
      <dgm:spPr/>
      <dgm:t>
        <a:bodyPr/>
        <a:lstStyle/>
        <a:p>
          <a:endParaRPr lang="en-US"/>
        </a:p>
      </dgm:t>
    </dgm:pt>
    <dgm:pt modelId="{569DD14E-1F60-4650-88C9-CD430D6CF620}" type="pres">
      <dgm:prSet presAssocID="{C839456C-EF48-4248-BA01-AA8E8942B739}" presName="arrow" presStyleLbl="alignNode1" presStyleIdx="5" presStyleCnt="10"/>
      <dgm:spPr/>
      <dgm:t>
        <a:bodyPr/>
        <a:lstStyle/>
        <a:p>
          <a:endParaRPr lang="en-US"/>
        </a:p>
      </dgm:t>
    </dgm:pt>
    <dgm:pt modelId="{2267DE31-CCF0-4244-90EC-727CFA201DCA}" type="pres">
      <dgm:prSet presAssocID="{C839456C-EF48-4248-BA01-AA8E8942B739}" presName="descendantArrow" presStyleLbl="bgAccFollowNode1" presStyleIdx="5" presStyleCnt="10"/>
      <dgm:spPr/>
      <dgm:t>
        <a:bodyPr/>
        <a:lstStyle/>
        <a:p>
          <a:endParaRPr lang="en-US"/>
        </a:p>
      </dgm:t>
    </dgm:pt>
    <dgm:pt modelId="{57C6EE1A-DEBB-45C7-823B-4EAAF8C1B43A}" type="pres">
      <dgm:prSet presAssocID="{BC610647-FA05-4DB5-80D1-2F8E363E85EC}" presName="sp" presStyleCnt="0"/>
      <dgm:spPr/>
    </dgm:pt>
    <dgm:pt modelId="{5FCF0807-1459-41FF-90B8-A1B97F53A88D}" type="pres">
      <dgm:prSet presAssocID="{DC4EEA3C-DB34-42F1-B45A-311323E485D7}" presName="arrowAndChildren" presStyleCnt="0"/>
      <dgm:spPr/>
    </dgm:pt>
    <dgm:pt modelId="{A375DF3F-5BC2-4CEE-8F5F-54C3C71830EE}" type="pres">
      <dgm:prSet presAssocID="{DC4EEA3C-DB34-42F1-B45A-311323E485D7}" presName="parentTextArrow" presStyleLbl="node1" presStyleIdx="0" presStyleCnt="0"/>
      <dgm:spPr/>
      <dgm:t>
        <a:bodyPr/>
        <a:lstStyle/>
        <a:p>
          <a:endParaRPr lang="en-US"/>
        </a:p>
      </dgm:t>
    </dgm:pt>
    <dgm:pt modelId="{4A89F096-99BB-48CF-B437-E6407BD989A9}" type="pres">
      <dgm:prSet presAssocID="{DC4EEA3C-DB34-42F1-B45A-311323E485D7}" presName="arrow" presStyleLbl="alignNode1" presStyleIdx="6" presStyleCnt="10"/>
      <dgm:spPr/>
      <dgm:t>
        <a:bodyPr/>
        <a:lstStyle/>
        <a:p>
          <a:endParaRPr lang="en-US"/>
        </a:p>
      </dgm:t>
    </dgm:pt>
    <dgm:pt modelId="{35E18C0F-E284-4208-84FB-382FCB06C0A7}" type="pres">
      <dgm:prSet presAssocID="{DC4EEA3C-DB34-42F1-B45A-311323E485D7}" presName="descendantArrow" presStyleLbl="bgAccFollowNode1" presStyleIdx="6" presStyleCnt="10"/>
      <dgm:spPr/>
      <dgm:t>
        <a:bodyPr/>
        <a:lstStyle/>
        <a:p>
          <a:endParaRPr lang="en-US"/>
        </a:p>
      </dgm:t>
    </dgm:pt>
    <dgm:pt modelId="{86BF8800-4B1A-4B19-93FD-2E01848117FF}" type="pres">
      <dgm:prSet presAssocID="{0939FB5F-FD7E-49A8-A7ED-B329382F9300}" presName="sp" presStyleCnt="0"/>
      <dgm:spPr/>
    </dgm:pt>
    <dgm:pt modelId="{9282C652-81DF-4579-99E1-60443174220D}" type="pres">
      <dgm:prSet presAssocID="{E863F7EA-5FC3-4546-95EB-5AD30076C753}" presName="arrowAndChildren" presStyleCnt="0"/>
      <dgm:spPr/>
    </dgm:pt>
    <dgm:pt modelId="{AA572724-46BF-4F8F-A38E-018913CDD75D}" type="pres">
      <dgm:prSet presAssocID="{E863F7EA-5FC3-4546-95EB-5AD30076C753}" presName="parentTextArrow" presStyleLbl="node1" presStyleIdx="0" presStyleCnt="0"/>
      <dgm:spPr/>
      <dgm:t>
        <a:bodyPr/>
        <a:lstStyle/>
        <a:p>
          <a:endParaRPr lang="en-US"/>
        </a:p>
      </dgm:t>
    </dgm:pt>
    <dgm:pt modelId="{A3D119BC-21BA-43F5-A838-02E355754554}" type="pres">
      <dgm:prSet presAssocID="{E863F7EA-5FC3-4546-95EB-5AD30076C753}" presName="arrow" presStyleLbl="alignNode1" presStyleIdx="7" presStyleCnt="10"/>
      <dgm:spPr/>
      <dgm:t>
        <a:bodyPr/>
        <a:lstStyle/>
        <a:p>
          <a:endParaRPr lang="en-US"/>
        </a:p>
      </dgm:t>
    </dgm:pt>
    <dgm:pt modelId="{3AA35EFB-42AE-49F1-8F07-1E41EDCA024F}" type="pres">
      <dgm:prSet presAssocID="{E863F7EA-5FC3-4546-95EB-5AD30076C753}" presName="descendantArrow" presStyleLbl="bgAccFollowNode1" presStyleIdx="7" presStyleCnt="10"/>
      <dgm:spPr/>
      <dgm:t>
        <a:bodyPr/>
        <a:lstStyle/>
        <a:p>
          <a:endParaRPr lang="en-US"/>
        </a:p>
      </dgm:t>
    </dgm:pt>
    <dgm:pt modelId="{2BA1F12D-368E-4F50-950A-4EB54B71FA99}" type="pres">
      <dgm:prSet presAssocID="{1E32A62B-17F5-4E88-A8CF-4D6D5FE44AB9}" presName="sp" presStyleCnt="0"/>
      <dgm:spPr/>
    </dgm:pt>
    <dgm:pt modelId="{91C31550-8EE6-4B83-9526-C8EFE186BB5A}" type="pres">
      <dgm:prSet presAssocID="{FC6E90CE-3B31-4960-8680-BC81AD2B7804}" presName="arrowAndChildren" presStyleCnt="0"/>
      <dgm:spPr/>
    </dgm:pt>
    <dgm:pt modelId="{A7F6A197-E5E7-4F27-A7D8-10C9E90E2248}" type="pres">
      <dgm:prSet presAssocID="{FC6E90CE-3B31-4960-8680-BC81AD2B7804}" presName="parentTextArrow" presStyleLbl="node1" presStyleIdx="0" presStyleCnt="0"/>
      <dgm:spPr/>
      <dgm:t>
        <a:bodyPr/>
        <a:lstStyle/>
        <a:p>
          <a:endParaRPr lang="en-US"/>
        </a:p>
      </dgm:t>
    </dgm:pt>
    <dgm:pt modelId="{201343A6-512A-4F71-AB8E-FD8466592209}" type="pres">
      <dgm:prSet presAssocID="{FC6E90CE-3B31-4960-8680-BC81AD2B7804}" presName="arrow" presStyleLbl="alignNode1" presStyleIdx="8" presStyleCnt="10"/>
      <dgm:spPr/>
      <dgm:t>
        <a:bodyPr/>
        <a:lstStyle/>
        <a:p>
          <a:endParaRPr lang="en-US"/>
        </a:p>
      </dgm:t>
    </dgm:pt>
    <dgm:pt modelId="{DF225339-3818-4947-9CCD-9D4ED1B3A144}" type="pres">
      <dgm:prSet presAssocID="{FC6E90CE-3B31-4960-8680-BC81AD2B7804}" presName="descendantArrow" presStyleLbl="bgAccFollowNode1" presStyleIdx="8" presStyleCnt="10"/>
      <dgm:spPr/>
      <dgm:t>
        <a:bodyPr/>
        <a:lstStyle/>
        <a:p>
          <a:endParaRPr lang="en-US"/>
        </a:p>
      </dgm:t>
    </dgm:pt>
    <dgm:pt modelId="{31398E33-842F-47E6-B8D8-FB25102363D7}" type="pres">
      <dgm:prSet presAssocID="{2D167EC6-0EA6-4E43-BD3B-FC920BB25B9F}" presName="sp" presStyleCnt="0"/>
      <dgm:spPr/>
    </dgm:pt>
    <dgm:pt modelId="{29E6769C-6BAE-4508-B3F8-F4738849AD4F}" type="pres">
      <dgm:prSet presAssocID="{5E66CF4A-F7FC-43BD-A851-41C79DD0CB47}" presName="arrowAndChildren" presStyleCnt="0"/>
      <dgm:spPr/>
    </dgm:pt>
    <dgm:pt modelId="{C34332B8-E338-4FB9-AC32-64CDADE14BA7}" type="pres">
      <dgm:prSet presAssocID="{5E66CF4A-F7FC-43BD-A851-41C79DD0CB47}" presName="parentTextArrow" presStyleLbl="node1" presStyleIdx="0" presStyleCnt="0"/>
      <dgm:spPr/>
      <dgm:t>
        <a:bodyPr/>
        <a:lstStyle/>
        <a:p>
          <a:endParaRPr lang="en-US"/>
        </a:p>
      </dgm:t>
    </dgm:pt>
    <dgm:pt modelId="{A4DF6B08-5D00-4921-B153-9A780F2E7258}" type="pres">
      <dgm:prSet presAssocID="{5E66CF4A-F7FC-43BD-A851-41C79DD0CB47}" presName="arrow" presStyleLbl="alignNode1" presStyleIdx="9" presStyleCnt="10"/>
      <dgm:spPr/>
      <dgm:t>
        <a:bodyPr/>
        <a:lstStyle/>
        <a:p>
          <a:endParaRPr lang="en-US"/>
        </a:p>
      </dgm:t>
    </dgm:pt>
    <dgm:pt modelId="{AA7173A9-DCFF-47BD-B643-6B65788E5DE8}" type="pres">
      <dgm:prSet presAssocID="{5E66CF4A-F7FC-43BD-A851-41C79DD0CB47}" presName="descendantArrow" presStyleLbl="bgAccFollowNode1" presStyleIdx="9" presStyleCnt="10"/>
      <dgm:spPr/>
      <dgm:t>
        <a:bodyPr/>
        <a:lstStyle/>
        <a:p>
          <a:endParaRPr lang="en-US"/>
        </a:p>
      </dgm:t>
    </dgm:pt>
  </dgm:ptLst>
  <dgm:cxnLst>
    <dgm:cxn modelId="{E384703F-D409-4162-9E67-5D749A9A2604}" type="presOf" srcId="{569E2604-F152-4899-8F24-8FB59B5C2850}" destId="{35E18C0F-E284-4208-84FB-382FCB06C0A7}" srcOrd="0" destOrd="0" presId="urn:microsoft.com/office/officeart/2016/7/layout/VerticalDownArrowProcess"/>
    <dgm:cxn modelId="{6277F04F-3BCB-4462-8F0F-603C4A207139}" type="presOf" srcId="{24488276-5E64-4F07-9AB8-B4CCCB5D055A}" destId="{617B08F3-B6EC-4843-A7A7-6C7BF657EA1B}" srcOrd="0" destOrd="0" presId="urn:microsoft.com/office/officeart/2016/7/layout/VerticalDownArrowProcess"/>
    <dgm:cxn modelId="{70C88544-9C69-445D-8C15-1D404E52DB18}" srcId="{CAC7EF93-3138-4E0B-A28E-ED93F27E36E8}" destId="{2A092448-B8C4-4482-86F6-4EBC166953F8}" srcOrd="0" destOrd="0" parTransId="{8BA9C8F1-1CC2-453A-92AA-43C6D92CEFEC}" sibTransId="{832FBDF8-A0E7-43CD-8851-A91944C23796}"/>
    <dgm:cxn modelId="{14B58F56-3580-44D6-99F9-4C50EE27290C}" type="presOf" srcId="{C39151C1-BA9D-4D3A-9A79-09386722997A}" destId="{6EA0AA4C-8C36-499D-82B3-6E3D38EFCC7E}" srcOrd="0" destOrd="0" presId="urn:microsoft.com/office/officeart/2016/7/layout/VerticalDownArrowProcess"/>
    <dgm:cxn modelId="{4BFC846D-9057-4BE4-9223-556A6A224DEB}" type="presOf" srcId="{DC4EEA3C-DB34-42F1-B45A-311323E485D7}" destId="{A375DF3F-5BC2-4CEE-8F5F-54C3C71830EE}" srcOrd="0" destOrd="0" presId="urn:microsoft.com/office/officeart/2016/7/layout/VerticalDownArrowProcess"/>
    <dgm:cxn modelId="{334BCD1D-B59E-486B-A801-59112406DD75}" type="presOf" srcId="{2A092448-B8C4-4482-86F6-4EBC166953F8}" destId="{F8433DC1-547E-43E0-85A5-CA45FFF4844B}" srcOrd="0" destOrd="0" presId="urn:microsoft.com/office/officeart/2016/7/layout/VerticalDownArrowProcess"/>
    <dgm:cxn modelId="{513FC20B-CD48-47CC-956D-EE241F189F74}" srcId="{E01D5CA1-C74C-4112-9C4D-7D49871AD7D2}" destId="{5E66CF4A-F7FC-43BD-A851-41C79DD0CB47}" srcOrd="0" destOrd="0" parTransId="{9B1B463F-F300-49A4-85F6-F1896757E064}" sibTransId="{2D167EC6-0EA6-4E43-BD3B-FC920BB25B9F}"/>
    <dgm:cxn modelId="{9B54823F-BB4E-4EA5-9FFE-407764FEFA62}" srcId="{789BA3C5-E7EE-440C-BCA1-853389F183CE}" destId="{C6E4AABF-223A-42F2-94E3-DA238A57050F}" srcOrd="0" destOrd="0" parTransId="{431CFDF9-9BEE-4BBD-A4AD-2C1ADC784243}" sibTransId="{E28DF7C7-A68C-4914-AA37-57A4A116855C}"/>
    <dgm:cxn modelId="{501EA854-5F36-471B-A9A9-56A127227B78}" srcId="{E01D5CA1-C74C-4112-9C4D-7D49871AD7D2}" destId="{F4FF21B9-8051-4B8A-849C-0E8E14302D24}" srcOrd="9" destOrd="0" parTransId="{8A1AAF86-9F30-49AC-ABC0-C5164014BDF6}" sibTransId="{EBD29A15-F45E-46E1-8FAE-846544D8491D}"/>
    <dgm:cxn modelId="{3F52A9E4-E47E-4294-9429-88D3A9FE9E5C}" type="presOf" srcId="{CAC7EF93-3138-4E0B-A28E-ED93F27E36E8}" destId="{4271047B-42C0-4366-90E8-D0699690F74D}" srcOrd="1" destOrd="0" presId="urn:microsoft.com/office/officeart/2016/7/layout/VerticalDownArrowProcess"/>
    <dgm:cxn modelId="{20A4DDAF-DA37-4551-B835-519E7B88E545}" type="presOf" srcId="{5559DB83-F2A5-4201-AED0-2CF7C806CB12}" destId="{2267DE31-CCF0-4244-90EC-727CFA201DCA}" srcOrd="0" destOrd="0" presId="urn:microsoft.com/office/officeart/2016/7/layout/VerticalDownArrowProcess"/>
    <dgm:cxn modelId="{FFDAAF50-C711-4686-B586-348C36E57B7E}" srcId="{FC6E90CE-3B31-4960-8680-BC81AD2B7804}" destId="{14E6188C-8E40-4192-BF73-01185B0667F6}" srcOrd="0" destOrd="0" parTransId="{E7689AAB-8349-4FC2-8007-5F6CF6C5A71A}" sibTransId="{31F24244-BBAC-4922-A279-3F47D08EC8B7}"/>
    <dgm:cxn modelId="{BD321859-EE2E-4605-84EF-E82B16C18AA2}" type="presOf" srcId="{5E66CF4A-F7FC-43BD-A851-41C79DD0CB47}" destId="{A4DF6B08-5D00-4921-B153-9A780F2E7258}" srcOrd="1" destOrd="0" presId="urn:microsoft.com/office/officeart/2016/7/layout/VerticalDownArrowProcess"/>
    <dgm:cxn modelId="{8C52FE1A-9A33-4820-ACC5-1A863FEF258A}" type="presOf" srcId="{789BA3C5-E7EE-440C-BCA1-853389F183CE}" destId="{21B30E38-02CF-44CA-B6B9-A0C5C807B0AE}" srcOrd="1" destOrd="0" presId="urn:microsoft.com/office/officeart/2016/7/layout/VerticalDownArrowProcess"/>
    <dgm:cxn modelId="{56DF8100-F051-416C-BE87-10D132ACBA1C}" srcId="{941FA1B9-6578-4B6C-823B-510868639CB2}" destId="{4AFC05DB-5AD0-47A3-93D1-4630E039C42A}" srcOrd="0" destOrd="0" parTransId="{4E0F7DA1-5938-4B41-87F3-4A5CED07CAF2}" sibTransId="{4468F639-D91D-4003-844E-AD0D7461D0D7}"/>
    <dgm:cxn modelId="{E23BC02C-8C51-4AC7-AFF6-F1F966D84E9A}" type="presOf" srcId="{FC6E90CE-3B31-4960-8680-BC81AD2B7804}" destId="{A7F6A197-E5E7-4F27-A7D8-10C9E90E2248}" srcOrd="0" destOrd="0" presId="urn:microsoft.com/office/officeart/2016/7/layout/VerticalDownArrowProcess"/>
    <dgm:cxn modelId="{D6D669EA-C529-490A-84A9-08D3F3B32DB0}" type="presOf" srcId="{C839456C-EF48-4248-BA01-AA8E8942B739}" destId="{3A350212-5C9E-46DB-87BD-B7CAAFDA6951}" srcOrd="0" destOrd="0" presId="urn:microsoft.com/office/officeart/2016/7/layout/VerticalDownArrowProcess"/>
    <dgm:cxn modelId="{DB1389FD-41C5-4D07-BD57-261B04E626D8}" type="presOf" srcId="{DC4EEA3C-DB34-42F1-B45A-311323E485D7}" destId="{4A89F096-99BB-48CF-B437-E6407BD989A9}" srcOrd="1" destOrd="0" presId="urn:microsoft.com/office/officeart/2016/7/layout/VerticalDownArrowProcess"/>
    <dgm:cxn modelId="{90728401-8B94-4818-9388-0CBE6195D5E2}" srcId="{DC4EEA3C-DB34-42F1-B45A-311323E485D7}" destId="{569E2604-F152-4899-8F24-8FB59B5C2850}" srcOrd="0" destOrd="0" parTransId="{1EF03AD7-F074-4362-BDAC-B3456F51471A}" sibTransId="{CB9D28E8-BEC5-4549-BBD7-3CE1AAA5208F}"/>
    <dgm:cxn modelId="{21418E3A-D774-4DE0-BD40-7E7E98BBA8B9}" srcId="{F4FF21B9-8051-4B8A-849C-0E8E14302D24}" destId="{C39151C1-BA9D-4D3A-9A79-09386722997A}" srcOrd="0" destOrd="0" parTransId="{E7EF95A1-88AF-4152-A1E2-C8C316E3C38E}" sibTransId="{0EC6A2A2-0B2B-4AC8-B2BB-473C78FC69C6}"/>
    <dgm:cxn modelId="{8DEEDBC7-2FA1-4A56-96FF-56B8C46760C1}" srcId="{5E66CF4A-F7FC-43BD-A851-41C79DD0CB47}" destId="{678D45A5-A017-4C94-8350-5443A16EF58D}" srcOrd="0" destOrd="0" parTransId="{6B99B2FA-F371-4151-A1AC-638A57A7CD6A}" sibTransId="{FA1B8014-804E-422D-9E83-A3CE3DEEEF73}"/>
    <dgm:cxn modelId="{B67570C2-60E6-4134-96FD-2414DC8CBC43}" type="presOf" srcId="{E01D5CA1-C74C-4112-9C4D-7D49871AD7D2}" destId="{E685A7F4-162E-4DE4-A551-B84F57660673}" srcOrd="0" destOrd="0" presId="urn:microsoft.com/office/officeart/2016/7/layout/VerticalDownArrowProcess"/>
    <dgm:cxn modelId="{54F841CE-AAE2-429D-B49A-E96533DE85C8}" type="presOf" srcId="{E863F7EA-5FC3-4546-95EB-5AD30076C753}" destId="{AA572724-46BF-4F8F-A38E-018913CDD75D}" srcOrd="0" destOrd="0" presId="urn:microsoft.com/office/officeart/2016/7/layout/VerticalDownArrowProcess"/>
    <dgm:cxn modelId="{988C6D81-6480-46C6-B02D-0CA670EA22DB}" type="presOf" srcId="{4AFC05DB-5AD0-47A3-93D1-4630E039C42A}" destId="{EC5BC24D-C715-447E-8870-AFC1A7826C65}" srcOrd="0" destOrd="0" presId="urn:microsoft.com/office/officeart/2016/7/layout/VerticalDownArrowProcess"/>
    <dgm:cxn modelId="{BA3F3398-154B-4E91-8A0D-174F06418D33}" type="presOf" srcId="{24488276-5E64-4F07-9AB8-B4CCCB5D055A}" destId="{EA9FBB09-26E5-4634-A963-7A79DEC6849B}" srcOrd="1" destOrd="0" presId="urn:microsoft.com/office/officeart/2016/7/layout/VerticalDownArrowProcess"/>
    <dgm:cxn modelId="{9982E039-5C82-4492-96B7-225F3FC7E584}" type="presOf" srcId="{BC6A844D-C687-406B-8939-4FCFC8FB3587}" destId="{3AA35EFB-42AE-49F1-8F07-1E41EDCA024F}" srcOrd="0" destOrd="0" presId="urn:microsoft.com/office/officeart/2016/7/layout/VerticalDownArrowProcess"/>
    <dgm:cxn modelId="{F1250D9A-C361-47B6-A9CB-B7981417E2A9}" type="presOf" srcId="{5E66CF4A-F7FC-43BD-A851-41C79DD0CB47}" destId="{C34332B8-E338-4FB9-AC32-64CDADE14BA7}" srcOrd="0" destOrd="0" presId="urn:microsoft.com/office/officeart/2016/7/layout/VerticalDownArrowProcess"/>
    <dgm:cxn modelId="{FCFBDF35-2E2D-45F2-A8F6-3E94F241FE40}" srcId="{E01D5CA1-C74C-4112-9C4D-7D49871AD7D2}" destId="{DC4EEA3C-DB34-42F1-B45A-311323E485D7}" srcOrd="3" destOrd="0" parTransId="{16F2AD2D-F285-42FF-BA33-905AAAEDA871}" sibTransId="{BC610647-FA05-4DB5-80D1-2F8E363E85EC}"/>
    <dgm:cxn modelId="{0D348201-CE1A-4FAC-BF20-BDFDF1AC7149}" srcId="{E01D5CA1-C74C-4112-9C4D-7D49871AD7D2}" destId="{CAC7EF93-3138-4E0B-A28E-ED93F27E36E8}" srcOrd="6" destOrd="0" parTransId="{783751BC-EFE4-4CB7-B1FF-2EE229DE8FE9}" sibTransId="{CC5EBA1C-64ED-4680-A717-A39A1A4EAE56}"/>
    <dgm:cxn modelId="{D9C392FE-77B8-48A4-A95E-A5B08610E530}" srcId="{E863F7EA-5FC3-4546-95EB-5AD30076C753}" destId="{BC6A844D-C687-406B-8939-4FCFC8FB3587}" srcOrd="0" destOrd="0" parTransId="{5ABE671E-1380-4195-9114-B7F8B95A953B}" sibTransId="{FD38E568-4EF2-431F-97A0-8F7B67682D94}"/>
    <dgm:cxn modelId="{7C763FAF-D465-450A-A759-B8C40BAEC72C}" srcId="{E01D5CA1-C74C-4112-9C4D-7D49871AD7D2}" destId="{789BA3C5-E7EE-440C-BCA1-853389F183CE}" srcOrd="8" destOrd="0" parTransId="{33044D4D-C45B-4050-B9D2-752CED7606FE}" sibTransId="{79261C42-A4CA-4D4A-9D2C-2375FD861A6C}"/>
    <dgm:cxn modelId="{80CCEADF-0F27-4B64-8041-DEDCBFB95D74}" type="presOf" srcId="{941FA1B9-6578-4B6C-823B-510868639CB2}" destId="{2C6F1A5B-E822-422C-9CF4-E67BDA6F1DB3}" srcOrd="1" destOrd="0" presId="urn:microsoft.com/office/officeart/2016/7/layout/VerticalDownArrowProcess"/>
    <dgm:cxn modelId="{8FF3581D-A03F-4488-A925-AEDF4EED5157}" type="presOf" srcId="{941FA1B9-6578-4B6C-823B-510868639CB2}" destId="{78E3A196-97E4-4FBE-A21F-D0AF16F56B6C}" srcOrd="0" destOrd="0" presId="urn:microsoft.com/office/officeart/2016/7/layout/VerticalDownArrowProcess"/>
    <dgm:cxn modelId="{907DB335-A443-42C6-9D70-96834BC95661}" srcId="{24488276-5E64-4F07-9AB8-B4CCCB5D055A}" destId="{F8A2980D-B0CE-42B2-88BD-1C27583C0735}" srcOrd="0" destOrd="0" parTransId="{8EC44F94-876E-47BB-B7A2-42F6A287F203}" sibTransId="{54421599-D8AB-4650-8753-BED34682879D}"/>
    <dgm:cxn modelId="{83472344-2317-4F31-B7F2-EBB5A00CE32E}" srcId="{E01D5CA1-C74C-4112-9C4D-7D49871AD7D2}" destId="{941FA1B9-6578-4B6C-823B-510868639CB2}" srcOrd="7" destOrd="0" parTransId="{326DAFE0-27D7-4077-8FB1-D699B9195655}" sibTransId="{477B5237-6718-4E84-8237-20640D39E3F7}"/>
    <dgm:cxn modelId="{2A16CD22-DFC2-4AF9-A07A-8C9359D6DB86}" type="presOf" srcId="{678D45A5-A017-4C94-8350-5443A16EF58D}" destId="{AA7173A9-DCFF-47BD-B643-6B65788E5DE8}" srcOrd="0" destOrd="0" presId="urn:microsoft.com/office/officeart/2016/7/layout/VerticalDownArrowProcess"/>
    <dgm:cxn modelId="{CC58ABD4-6E94-49AE-A143-E2D4E52DD121}" type="presOf" srcId="{C839456C-EF48-4248-BA01-AA8E8942B739}" destId="{569DD14E-1F60-4650-88C9-CD430D6CF620}" srcOrd="1" destOrd="0" presId="urn:microsoft.com/office/officeart/2016/7/layout/VerticalDownArrowProcess"/>
    <dgm:cxn modelId="{CE299117-4135-4642-BE1E-121E8EDB4DF4}" srcId="{E01D5CA1-C74C-4112-9C4D-7D49871AD7D2}" destId="{E863F7EA-5FC3-4546-95EB-5AD30076C753}" srcOrd="2" destOrd="0" parTransId="{FC6FC4C5-0DFA-407E-A288-66463F48E386}" sibTransId="{0939FB5F-FD7E-49A8-A7ED-B329382F9300}"/>
    <dgm:cxn modelId="{C6818387-1466-4587-8DE3-A4B113244E94}" type="presOf" srcId="{E863F7EA-5FC3-4546-95EB-5AD30076C753}" destId="{A3D119BC-21BA-43F5-A838-02E355754554}" srcOrd="1" destOrd="0" presId="urn:microsoft.com/office/officeart/2016/7/layout/VerticalDownArrowProcess"/>
    <dgm:cxn modelId="{B04B2D8F-02EF-4CC6-8DA9-E22C8D54689B}" type="presOf" srcId="{C6E4AABF-223A-42F2-94E3-DA238A57050F}" destId="{99A6E1B6-08BA-46C8-8FA4-11F6F29DBEFE}" srcOrd="0" destOrd="0" presId="urn:microsoft.com/office/officeart/2016/7/layout/VerticalDownArrowProcess"/>
    <dgm:cxn modelId="{12E5E303-3A3E-486C-9F64-E7B48EABA7CB}" type="presOf" srcId="{F8A2980D-B0CE-42B2-88BD-1C27583C0735}" destId="{3B6CF5C9-4021-43B6-B3A5-7EF0989F4C1A}" srcOrd="0" destOrd="0" presId="urn:microsoft.com/office/officeart/2016/7/layout/VerticalDownArrowProcess"/>
    <dgm:cxn modelId="{51143859-EFFB-4F42-8C15-AEBF7894218F}" srcId="{E01D5CA1-C74C-4112-9C4D-7D49871AD7D2}" destId="{C839456C-EF48-4248-BA01-AA8E8942B739}" srcOrd="4" destOrd="0" parTransId="{3A3531DD-BDE3-43E6-81B3-134332D369A0}" sibTransId="{17E94A7E-B249-434A-BF42-DED92FC162A3}"/>
    <dgm:cxn modelId="{B1CAA290-09FE-416C-8BE1-C05C2F917E3A}" type="presOf" srcId="{14E6188C-8E40-4192-BF73-01185B0667F6}" destId="{DF225339-3818-4947-9CCD-9D4ED1B3A144}" srcOrd="0" destOrd="0" presId="urn:microsoft.com/office/officeart/2016/7/layout/VerticalDownArrowProcess"/>
    <dgm:cxn modelId="{71506E28-FDCA-4191-AE55-4699582D7904}" srcId="{E01D5CA1-C74C-4112-9C4D-7D49871AD7D2}" destId="{FC6E90CE-3B31-4960-8680-BC81AD2B7804}" srcOrd="1" destOrd="0" parTransId="{4345E39F-1943-4959-AE4F-D373BA47CA7D}" sibTransId="{1E32A62B-17F5-4E88-A8CF-4D6D5FE44AB9}"/>
    <dgm:cxn modelId="{4778016C-188A-4D57-9E50-153814B40601}" srcId="{E01D5CA1-C74C-4112-9C4D-7D49871AD7D2}" destId="{24488276-5E64-4F07-9AB8-B4CCCB5D055A}" srcOrd="5" destOrd="0" parTransId="{1A872F86-395E-4AC7-B0A1-7A8F1C7E9531}" sibTransId="{6F002B32-B2A9-42DE-8491-DBF14EB285BC}"/>
    <dgm:cxn modelId="{93863D2D-2406-4CBE-99BA-24A8DA4DDAEC}" type="presOf" srcId="{789BA3C5-E7EE-440C-BCA1-853389F183CE}" destId="{A67BD0B0-6D09-49FF-B440-B0866D093039}" srcOrd="0" destOrd="0" presId="urn:microsoft.com/office/officeart/2016/7/layout/VerticalDownArrowProcess"/>
    <dgm:cxn modelId="{06853357-73B5-4794-91BA-61469CFE272E}" srcId="{C839456C-EF48-4248-BA01-AA8E8942B739}" destId="{5559DB83-F2A5-4201-AED0-2CF7C806CB12}" srcOrd="0" destOrd="0" parTransId="{8B803D62-E181-4019-85AA-B0F0A7032BB0}" sibTransId="{B3DBE32E-70F8-4625-9DE5-205D039DB612}"/>
    <dgm:cxn modelId="{D7D7AB63-03D8-453C-B0BD-33F138B45C0D}" type="presOf" srcId="{F4FF21B9-8051-4B8A-849C-0E8E14302D24}" destId="{5A055814-47F6-490D-9AAE-9184985A7D2C}" srcOrd="0" destOrd="0" presId="urn:microsoft.com/office/officeart/2016/7/layout/VerticalDownArrowProcess"/>
    <dgm:cxn modelId="{090B1D39-F546-4EFB-BF39-312A5A161167}" type="presOf" srcId="{CAC7EF93-3138-4E0B-A28E-ED93F27E36E8}" destId="{B5CB3222-07CE-42F7-BF49-C461562C7069}" srcOrd="0" destOrd="0" presId="urn:microsoft.com/office/officeart/2016/7/layout/VerticalDownArrowProcess"/>
    <dgm:cxn modelId="{2324B503-3411-4BCF-B47B-0C3D605E0DE3}" type="presOf" srcId="{FC6E90CE-3B31-4960-8680-BC81AD2B7804}" destId="{201343A6-512A-4F71-AB8E-FD8466592209}" srcOrd="1" destOrd="0" presId="urn:microsoft.com/office/officeart/2016/7/layout/VerticalDownArrowProcess"/>
    <dgm:cxn modelId="{D21125A9-140C-42A7-AE04-251D17315091}" type="presParOf" srcId="{E685A7F4-162E-4DE4-A551-B84F57660673}" destId="{FDC43547-DC68-49B9-BFDC-6AB50DA697FD}" srcOrd="0" destOrd="0" presId="urn:microsoft.com/office/officeart/2016/7/layout/VerticalDownArrowProcess"/>
    <dgm:cxn modelId="{0DC653C9-1A0E-4590-A4AF-AE0CDC442405}" type="presParOf" srcId="{FDC43547-DC68-49B9-BFDC-6AB50DA697FD}" destId="{5A055814-47F6-490D-9AAE-9184985A7D2C}" srcOrd="0" destOrd="0" presId="urn:microsoft.com/office/officeart/2016/7/layout/VerticalDownArrowProcess"/>
    <dgm:cxn modelId="{E507B760-23A3-4271-AA58-5257132C8707}" type="presParOf" srcId="{FDC43547-DC68-49B9-BFDC-6AB50DA697FD}" destId="{6EA0AA4C-8C36-499D-82B3-6E3D38EFCC7E}" srcOrd="1" destOrd="0" presId="urn:microsoft.com/office/officeart/2016/7/layout/VerticalDownArrowProcess"/>
    <dgm:cxn modelId="{4F2FC6F1-EA9F-4F71-A6D1-F41094CF9C31}" type="presParOf" srcId="{E685A7F4-162E-4DE4-A551-B84F57660673}" destId="{0ADCDA95-F23D-4EF5-9296-E5B9B265EDCE}" srcOrd="1" destOrd="0" presId="urn:microsoft.com/office/officeart/2016/7/layout/VerticalDownArrowProcess"/>
    <dgm:cxn modelId="{65040DE5-FC18-41D9-B438-290829EF1241}" type="presParOf" srcId="{E685A7F4-162E-4DE4-A551-B84F57660673}" destId="{946286A9-C509-4542-8938-FB63F2FF1EE6}" srcOrd="2" destOrd="0" presId="urn:microsoft.com/office/officeart/2016/7/layout/VerticalDownArrowProcess"/>
    <dgm:cxn modelId="{3C21696A-5777-4FF8-8E39-259AAE1C4ECE}" type="presParOf" srcId="{946286A9-C509-4542-8938-FB63F2FF1EE6}" destId="{A67BD0B0-6D09-49FF-B440-B0866D093039}" srcOrd="0" destOrd="0" presId="urn:microsoft.com/office/officeart/2016/7/layout/VerticalDownArrowProcess"/>
    <dgm:cxn modelId="{1A62A4D0-8ABF-460B-871A-9594BE909726}" type="presParOf" srcId="{946286A9-C509-4542-8938-FB63F2FF1EE6}" destId="{21B30E38-02CF-44CA-B6B9-A0C5C807B0AE}" srcOrd="1" destOrd="0" presId="urn:microsoft.com/office/officeart/2016/7/layout/VerticalDownArrowProcess"/>
    <dgm:cxn modelId="{DA2B6E90-E970-474E-98AD-37FC006B0890}" type="presParOf" srcId="{946286A9-C509-4542-8938-FB63F2FF1EE6}" destId="{99A6E1B6-08BA-46C8-8FA4-11F6F29DBEFE}" srcOrd="2" destOrd="0" presId="urn:microsoft.com/office/officeart/2016/7/layout/VerticalDownArrowProcess"/>
    <dgm:cxn modelId="{4D9CA5B5-C22F-46CE-8B51-18AD96174F7C}" type="presParOf" srcId="{E685A7F4-162E-4DE4-A551-B84F57660673}" destId="{08A31C94-AF89-4E19-9C5C-71097B706B6B}" srcOrd="3" destOrd="0" presId="urn:microsoft.com/office/officeart/2016/7/layout/VerticalDownArrowProcess"/>
    <dgm:cxn modelId="{E56C2F58-37E4-448B-8DA5-76900E607B3A}" type="presParOf" srcId="{E685A7F4-162E-4DE4-A551-B84F57660673}" destId="{BA361267-261E-4DE0-B346-F5C2B36C46D7}" srcOrd="4" destOrd="0" presId="urn:microsoft.com/office/officeart/2016/7/layout/VerticalDownArrowProcess"/>
    <dgm:cxn modelId="{86750F89-1310-4E62-B08A-AFB327046FC6}" type="presParOf" srcId="{BA361267-261E-4DE0-B346-F5C2B36C46D7}" destId="{78E3A196-97E4-4FBE-A21F-D0AF16F56B6C}" srcOrd="0" destOrd="0" presId="urn:microsoft.com/office/officeart/2016/7/layout/VerticalDownArrowProcess"/>
    <dgm:cxn modelId="{B9A107EC-DADF-47AA-B530-2EF77138114C}" type="presParOf" srcId="{BA361267-261E-4DE0-B346-F5C2B36C46D7}" destId="{2C6F1A5B-E822-422C-9CF4-E67BDA6F1DB3}" srcOrd="1" destOrd="0" presId="urn:microsoft.com/office/officeart/2016/7/layout/VerticalDownArrowProcess"/>
    <dgm:cxn modelId="{9F4D8464-53C9-4885-9AA5-E92D06C6B19B}" type="presParOf" srcId="{BA361267-261E-4DE0-B346-F5C2B36C46D7}" destId="{EC5BC24D-C715-447E-8870-AFC1A7826C65}" srcOrd="2" destOrd="0" presId="urn:microsoft.com/office/officeart/2016/7/layout/VerticalDownArrowProcess"/>
    <dgm:cxn modelId="{CBD39D95-EA87-4639-A893-5E6D531DF764}" type="presParOf" srcId="{E685A7F4-162E-4DE4-A551-B84F57660673}" destId="{57961EE5-3A50-4715-AC46-86285515100C}" srcOrd="5" destOrd="0" presId="urn:microsoft.com/office/officeart/2016/7/layout/VerticalDownArrowProcess"/>
    <dgm:cxn modelId="{5179AEEC-AAB7-4310-969C-4D5B8C5B9D08}" type="presParOf" srcId="{E685A7F4-162E-4DE4-A551-B84F57660673}" destId="{500E6C2A-DA12-4917-8D19-EF7996521DC3}" srcOrd="6" destOrd="0" presId="urn:microsoft.com/office/officeart/2016/7/layout/VerticalDownArrowProcess"/>
    <dgm:cxn modelId="{6EBA0128-D2E7-4AD3-9E6D-650982BEA7BA}" type="presParOf" srcId="{500E6C2A-DA12-4917-8D19-EF7996521DC3}" destId="{B5CB3222-07CE-42F7-BF49-C461562C7069}" srcOrd="0" destOrd="0" presId="urn:microsoft.com/office/officeart/2016/7/layout/VerticalDownArrowProcess"/>
    <dgm:cxn modelId="{A82373CE-2C22-43FB-A375-27E84F7B891A}" type="presParOf" srcId="{500E6C2A-DA12-4917-8D19-EF7996521DC3}" destId="{4271047B-42C0-4366-90E8-D0699690F74D}" srcOrd="1" destOrd="0" presId="urn:microsoft.com/office/officeart/2016/7/layout/VerticalDownArrowProcess"/>
    <dgm:cxn modelId="{D2FC7124-2E8D-4CE6-9156-A9E29653F06F}" type="presParOf" srcId="{500E6C2A-DA12-4917-8D19-EF7996521DC3}" destId="{F8433DC1-547E-43E0-85A5-CA45FFF4844B}" srcOrd="2" destOrd="0" presId="urn:microsoft.com/office/officeart/2016/7/layout/VerticalDownArrowProcess"/>
    <dgm:cxn modelId="{9BEA4C8C-AA59-47DD-946D-55BF78B431FF}" type="presParOf" srcId="{E685A7F4-162E-4DE4-A551-B84F57660673}" destId="{5A5FB775-D285-4C70-A700-9A5B73260936}" srcOrd="7" destOrd="0" presId="urn:microsoft.com/office/officeart/2016/7/layout/VerticalDownArrowProcess"/>
    <dgm:cxn modelId="{2FD86E18-7A37-4A31-94C6-9ADDD2806222}" type="presParOf" srcId="{E685A7F4-162E-4DE4-A551-B84F57660673}" destId="{7499E81E-10B8-46B3-BA8B-0B59E98CBD8C}" srcOrd="8" destOrd="0" presId="urn:microsoft.com/office/officeart/2016/7/layout/VerticalDownArrowProcess"/>
    <dgm:cxn modelId="{655D40FC-0BB9-416F-8442-152C8FAD14FE}" type="presParOf" srcId="{7499E81E-10B8-46B3-BA8B-0B59E98CBD8C}" destId="{617B08F3-B6EC-4843-A7A7-6C7BF657EA1B}" srcOrd="0" destOrd="0" presId="urn:microsoft.com/office/officeart/2016/7/layout/VerticalDownArrowProcess"/>
    <dgm:cxn modelId="{1424DF83-EBC4-44FA-BA62-69F16802A417}" type="presParOf" srcId="{7499E81E-10B8-46B3-BA8B-0B59E98CBD8C}" destId="{EA9FBB09-26E5-4634-A963-7A79DEC6849B}" srcOrd="1" destOrd="0" presId="urn:microsoft.com/office/officeart/2016/7/layout/VerticalDownArrowProcess"/>
    <dgm:cxn modelId="{0CA5E6A9-0C6A-4365-9EAC-048A6FCEFF88}" type="presParOf" srcId="{7499E81E-10B8-46B3-BA8B-0B59E98CBD8C}" destId="{3B6CF5C9-4021-43B6-B3A5-7EF0989F4C1A}" srcOrd="2" destOrd="0" presId="urn:microsoft.com/office/officeart/2016/7/layout/VerticalDownArrowProcess"/>
    <dgm:cxn modelId="{527ABD55-A2B3-4156-8128-1713A6660B0C}" type="presParOf" srcId="{E685A7F4-162E-4DE4-A551-B84F57660673}" destId="{FFD8EAEB-0F09-4DF8-8D5C-B599347E0CB9}" srcOrd="9" destOrd="0" presId="urn:microsoft.com/office/officeart/2016/7/layout/VerticalDownArrowProcess"/>
    <dgm:cxn modelId="{5429CAA3-11C9-47F7-80F1-96A2B16D0761}" type="presParOf" srcId="{E685A7F4-162E-4DE4-A551-B84F57660673}" destId="{1071C51D-9F5A-4CFD-9D88-0FB6B83996CC}" srcOrd="10" destOrd="0" presId="urn:microsoft.com/office/officeart/2016/7/layout/VerticalDownArrowProcess"/>
    <dgm:cxn modelId="{4ECE7474-CD64-489A-845D-83792D790CCE}" type="presParOf" srcId="{1071C51D-9F5A-4CFD-9D88-0FB6B83996CC}" destId="{3A350212-5C9E-46DB-87BD-B7CAAFDA6951}" srcOrd="0" destOrd="0" presId="urn:microsoft.com/office/officeart/2016/7/layout/VerticalDownArrowProcess"/>
    <dgm:cxn modelId="{C745A7FE-5C53-4B4F-AE6C-008BA2A40D84}" type="presParOf" srcId="{1071C51D-9F5A-4CFD-9D88-0FB6B83996CC}" destId="{569DD14E-1F60-4650-88C9-CD430D6CF620}" srcOrd="1" destOrd="0" presId="urn:microsoft.com/office/officeart/2016/7/layout/VerticalDownArrowProcess"/>
    <dgm:cxn modelId="{19D8FFF7-5E31-4617-8681-63D6D962B58F}" type="presParOf" srcId="{1071C51D-9F5A-4CFD-9D88-0FB6B83996CC}" destId="{2267DE31-CCF0-4244-90EC-727CFA201DCA}" srcOrd="2" destOrd="0" presId="urn:microsoft.com/office/officeart/2016/7/layout/VerticalDownArrowProcess"/>
    <dgm:cxn modelId="{DDB408F5-BB09-4448-9CE5-F6BCD4677020}" type="presParOf" srcId="{E685A7F4-162E-4DE4-A551-B84F57660673}" destId="{57C6EE1A-DEBB-45C7-823B-4EAAF8C1B43A}" srcOrd="11" destOrd="0" presId="urn:microsoft.com/office/officeart/2016/7/layout/VerticalDownArrowProcess"/>
    <dgm:cxn modelId="{614E8F5F-73B0-4703-878A-E9BFB7DC3A0B}" type="presParOf" srcId="{E685A7F4-162E-4DE4-A551-B84F57660673}" destId="{5FCF0807-1459-41FF-90B8-A1B97F53A88D}" srcOrd="12" destOrd="0" presId="urn:microsoft.com/office/officeart/2016/7/layout/VerticalDownArrowProcess"/>
    <dgm:cxn modelId="{586D576D-01A2-450E-A47B-52C5327412F1}" type="presParOf" srcId="{5FCF0807-1459-41FF-90B8-A1B97F53A88D}" destId="{A375DF3F-5BC2-4CEE-8F5F-54C3C71830EE}" srcOrd="0" destOrd="0" presId="urn:microsoft.com/office/officeart/2016/7/layout/VerticalDownArrowProcess"/>
    <dgm:cxn modelId="{E97A94D0-AAA1-4778-9AB9-C581A38CE4E2}" type="presParOf" srcId="{5FCF0807-1459-41FF-90B8-A1B97F53A88D}" destId="{4A89F096-99BB-48CF-B437-E6407BD989A9}" srcOrd="1" destOrd="0" presId="urn:microsoft.com/office/officeart/2016/7/layout/VerticalDownArrowProcess"/>
    <dgm:cxn modelId="{75F8386E-3E22-4FF9-BAAB-3F3A48480E5F}" type="presParOf" srcId="{5FCF0807-1459-41FF-90B8-A1B97F53A88D}" destId="{35E18C0F-E284-4208-84FB-382FCB06C0A7}" srcOrd="2" destOrd="0" presId="urn:microsoft.com/office/officeart/2016/7/layout/VerticalDownArrowProcess"/>
    <dgm:cxn modelId="{B42F560B-7DA4-47D8-8991-C428DCC900C4}" type="presParOf" srcId="{E685A7F4-162E-4DE4-A551-B84F57660673}" destId="{86BF8800-4B1A-4B19-93FD-2E01848117FF}" srcOrd="13" destOrd="0" presId="urn:microsoft.com/office/officeart/2016/7/layout/VerticalDownArrowProcess"/>
    <dgm:cxn modelId="{E5FBF021-A435-49CA-8D4D-FE5CEE47941E}" type="presParOf" srcId="{E685A7F4-162E-4DE4-A551-B84F57660673}" destId="{9282C652-81DF-4579-99E1-60443174220D}" srcOrd="14" destOrd="0" presId="urn:microsoft.com/office/officeart/2016/7/layout/VerticalDownArrowProcess"/>
    <dgm:cxn modelId="{B2039C25-EBE5-4C59-B2A3-EC227E883E3B}" type="presParOf" srcId="{9282C652-81DF-4579-99E1-60443174220D}" destId="{AA572724-46BF-4F8F-A38E-018913CDD75D}" srcOrd="0" destOrd="0" presId="urn:microsoft.com/office/officeart/2016/7/layout/VerticalDownArrowProcess"/>
    <dgm:cxn modelId="{4ACE4FD3-461C-45B5-9C19-D582715FCEEF}" type="presParOf" srcId="{9282C652-81DF-4579-99E1-60443174220D}" destId="{A3D119BC-21BA-43F5-A838-02E355754554}" srcOrd="1" destOrd="0" presId="urn:microsoft.com/office/officeart/2016/7/layout/VerticalDownArrowProcess"/>
    <dgm:cxn modelId="{809BB742-6E12-4A14-B180-0FD17E5A243E}" type="presParOf" srcId="{9282C652-81DF-4579-99E1-60443174220D}" destId="{3AA35EFB-42AE-49F1-8F07-1E41EDCA024F}" srcOrd="2" destOrd="0" presId="urn:microsoft.com/office/officeart/2016/7/layout/VerticalDownArrowProcess"/>
    <dgm:cxn modelId="{E1F38B88-F77E-4934-87FC-AFF1DEA1AD09}" type="presParOf" srcId="{E685A7F4-162E-4DE4-A551-B84F57660673}" destId="{2BA1F12D-368E-4F50-950A-4EB54B71FA99}" srcOrd="15" destOrd="0" presId="urn:microsoft.com/office/officeart/2016/7/layout/VerticalDownArrowProcess"/>
    <dgm:cxn modelId="{96224578-1C5E-4040-BEE9-E849252750EC}" type="presParOf" srcId="{E685A7F4-162E-4DE4-A551-B84F57660673}" destId="{91C31550-8EE6-4B83-9526-C8EFE186BB5A}" srcOrd="16" destOrd="0" presId="urn:microsoft.com/office/officeart/2016/7/layout/VerticalDownArrowProcess"/>
    <dgm:cxn modelId="{EE7CEC0E-2E9D-4A04-9517-448332CE739F}" type="presParOf" srcId="{91C31550-8EE6-4B83-9526-C8EFE186BB5A}" destId="{A7F6A197-E5E7-4F27-A7D8-10C9E90E2248}" srcOrd="0" destOrd="0" presId="urn:microsoft.com/office/officeart/2016/7/layout/VerticalDownArrowProcess"/>
    <dgm:cxn modelId="{5C0BFDF7-8849-492C-A3D9-940F8905E369}" type="presParOf" srcId="{91C31550-8EE6-4B83-9526-C8EFE186BB5A}" destId="{201343A6-512A-4F71-AB8E-FD8466592209}" srcOrd="1" destOrd="0" presId="urn:microsoft.com/office/officeart/2016/7/layout/VerticalDownArrowProcess"/>
    <dgm:cxn modelId="{4368E763-0AB2-44B1-A4E2-67053C020604}" type="presParOf" srcId="{91C31550-8EE6-4B83-9526-C8EFE186BB5A}" destId="{DF225339-3818-4947-9CCD-9D4ED1B3A144}" srcOrd="2" destOrd="0" presId="urn:microsoft.com/office/officeart/2016/7/layout/VerticalDownArrowProcess"/>
    <dgm:cxn modelId="{CCAB2591-A8B4-4C89-A567-BC18AC046EC4}" type="presParOf" srcId="{E685A7F4-162E-4DE4-A551-B84F57660673}" destId="{31398E33-842F-47E6-B8D8-FB25102363D7}" srcOrd="17" destOrd="0" presId="urn:microsoft.com/office/officeart/2016/7/layout/VerticalDownArrowProcess"/>
    <dgm:cxn modelId="{481B3027-F42B-4811-BDE9-839006FE2825}" type="presParOf" srcId="{E685A7F4-162E-4DE4-A551-B84F57660673}" destId="{29E6769C-6BAE-4508-B3F8-F4738849AD4F}" srcOrd="18" destOrd="0" presId="urn:microsoft.com/office/officeart/2016/7/layout/VerticalDownArrowProcess"/>
    <dgm:cxn modelId="{88F84642-8167-4C01-9263-B7CEA78192AF}" type="presParOf" srcId="{29E6769C-6BAE-4508-B3F8-F4738849AD4F}" destId="{C34332B8-E338-4FB9-AC32-64CDADE14BA7}" srcOrd="0" destOrd="0" presId="urn:microsoft.com/office/officeart/2016/7/layout/VerticalDownArrowProcess"/>
    <dgm:cxn modelId="{CEE58B8D-0D8B-4819-90F3-AB73C32AFC69}" type="presParOf" srcId="{29E6769C-6BAE-4508-B3F8-F4738849AD4F}" destId="{A4DF6B08-5D00-4921-B153-9A780F2E7258}" srcOrd="1" destOrd="0" presId="urn:microsoft.com/office/officeart/2016/7/layout/VerticalDownArrowProcess"/>
    <dgm:cxn modelId="{68E7B119-D8B1-4D73-B0FD-39AD27004E5C}" type="presParOf" srcId="{29E6769C-6BAE-4508-B3F8-F4738849AD4F}" destId="{AA7173A9-DCFF-47BD-B643-6B65788E5DE8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055814-47F6-490D-9AAE-9184985A7D2C}">
      <dsp:nvSpPr>
        <dsp:cNvPr id="0" name=""/>
        <dsp:cNvSpPr/>
      </dsp:nvSpPr>
      <dsp:spPr>
        <a:xfrm>
          <a:off x="0" y="6047316"/>
          <a:ext cx="1060216" cy="44117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5403" tIns="92456" rIns="75403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Encourage</a:t>
          </a:r>
        </a:p>
      </dsp:txBody>
      <dsp:txXfrm>
        <a:off x="0" y="6047316"/>
        <a:ext cx="1060216" cy="441178"/>
      </dsp:txXfrm>
    </dsp:sp>
    <dsp:sp modelId="{6EA0AA4C-8C36-499D-82B3-6E3D38EFCC7E}">
      <dsp:nvSpPr>
        <dsp:cNvPr id="0" name=""/>
        <dsp:cNvSpPr/>
      </dsp:nvSpPr>
      <dsp:spPr>
        <a:xfrm>
          <a:off x="1060216" y="6047316"/>
          <a:ext cx="3180649" cy="441178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519" tIns="139700" rIns="64519" bIns="13970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/>
            <a:t>Encourage community and stakeholder collaboration in development decisions.</a:t>
          </a:r>
        </a:p>
      </dsp:txBody>
      <dsp:txXfrm>
        <a:off x="1060216" y="6047316"/>
        <a:ext cx="3180649" cy="441178"/>
      </dsp:txXfrm>
    </dsp:sp>
    <dsp:sp modelId="{21B30E38-02CF-44CA-B6B9-A0C5C807B0AE}">
      <dsp:nvSpPr>
        <dsp:cNvPr id="0" name=""/>
        <dsp:cNvSpPr/>
      </dsp:nvSpPr>
      <dsp:spPr>
        <a:xfrm rot="10800000">
          <a:off x="0" y="5375401"/>
          <a:ext cx="1060216" cy="678532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5403" tIns="92456" rIns="75403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/>
            <a:t>Make</a:t>
          </a:r>
        </a:p>
      </dsp:txBody>
      <dsp:txXfrm rot="-10800000">
        <a:off x="0" y="5375401"/>
        <a:ext cx="1060216" cy="441046"/>
      </dsp:txXfrm>
    </dsp:sp>
    <dsp:sp modelId="{99A6E1B6-08BA-46C8-8FA4-11F6F29DBEFE}">
      <dsp:nvSpPr>
        <dsp:cNvPr id="0" name=""/>
        <dsp:cNvSpPr/>
      </dsp:nvSpPr>
      <dsp:spPr>
        <a:xfrm>
          <a:off x="1060216" y="5375401"/>
          <a:ext cx="3180649" cy="441046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519" tIns="139700" rIns="64519" bIns="13970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Make development decisions predictable, fair, and cost effective.</a:t>
          </a:r>
        </a:p>
      </dsp:txBody>
      <dsp:txXfrm>
        <a:off x="1060216" y="5375401"/>
        <a:ext cx="3180649" cy="441046"/>
      </dsp:txXfrm>
    </dsp:sp>
    <dsp:sp modelId="{2C6F1A5B-E822-422C-9CF4-E67BDA6F1DB3}">
      <dsp:nvSpPr>
        <dsp:cNvPr id="0" name=""/>
        <dsp:cNvSpPr/>
      </dsp:nvSpPr>
      <dsp:spPr>
        <a:xfrm rot="10800000">
          <a:off x="0" y="4703486"/>
          <a:ext cx="1060216" cy="678532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5403" tIns="92456" rIns="75403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/>
            <a:t>Provide</a:t>
          </a:r>
        </a:p>
      </dsp:txBody>
      <dsp:txXfrm rot="-10800000">
        <a:off x="0" y="4703486"/>
        <a:ext cx="1060216" cy="441046"/>
      </dsp:txXfrm>
    </dsp:sp>
    <dsp:sp modelId="{EC5BC24D-C715-447E-8870-AFC1A7826C65}">
      <dsp:nvSpPr>
        <dsp:cNvPr id="0" name=""/>
        <dsp:cNvSpPr/>
      </dsp:nvSpPr>
      <dsp:spPr>
        <a:xfrm>
          <a:off x="1060216" y="4703486"/>
          <a:ext cx="3180649" cy="441046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519" tIns="139700" rIns="64519" bIns="13970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Provide a variety of transportation choices, urban and social infrastructure based on population projections.</a:t>
          </a:r>
        </a:p>
      </dsp:txBody>
      <dsp:txXfrm>
        <a:off x="1060216" y="4703486"/>
        <a:ext cx="3180649" cy="441046"/>
      </dsp:txXfrm>
    </dsp:sp>
    <dsp:sp modelId="{4271047B-42C0-4366-90E8-D0699690F74D}">
      <dsp:nvSpPr>
        <dsp:cNvPr id="0" name=""/>
        <dsp:cNvSpPr/>
      </dsp:nvSpPr>
      <dsp:spPr>
        <a:xfrm rot="10800000">
          <a:off x="0" y="4031570"/>
          <a:ext cx="1060216" cy="678532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5403" tIns="92456" rIns="75403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/>
            <a:t>Strengthen and direct</a:t>
          </a:r>
        </a:p>
      </dsp:txBody>
      <dsp:txXfrm rot="-10800000">
        <a:off x="0" y="4031570"/>
        <a:ext cx="1060216" cy="441046"/>
      </dsp:txXfrm>
    </dsp:sp>
    <dsp:sp modelId="{F8433DC1-547E-43E0-85A5-CA45FFF4844B}">
      <dsp:nvSpPr>
        <dsp:cNvPr id="0" name=""/>
        <dsp:cNvSpPr/>
      </dsp:nvSpPr>
      <dsp:spPr>
        <a:xfrm>
          <a:off x="1060216" y="4031570"/>
          <a:ext cx="3180649" cy="441046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519" tIns="139700" rIns="64519" bIns="13970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/>
            <a:t>Strengthen and direct development towards existing communities.</a:t>
          </a:r>
        </a:p>
      </dsp:txBody>
      <dsp:txXfrm>
        <a:off x="1060216" y="4031570"/>
        <a:ext cx="3180649" cy="441046"/>
      </dsp:txXfrm>
    </dsp:sp>
    <dsp:sp modelId="{EA9FBB09-26E5-4634-A963-7A79DEC6849B}">
      <dsp:nvSpPr>
        <dsp:cNvPr id="0" name=""/>
        <dsp:cNvSpPr/>
      </dsp:nvSpPr>
      <dsp:spPr>
        <a:xfrm rot="10800000">
          <a:off x="0" y="3359655"/>
          <a:ext cx="1060216" cy="678532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5403" tIns="92456" rIns="75403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/>
            <a:t>Preserve</a:t>
          </a:r>
        </a:p>
      </dsp:txBody>
      <dsp:txXfrm rot="-10800000">
        <a:off x="0" y="3359655"/>
        <a:ext cx="1060216" cy="441046"/>
      </dsp:txXfrm>
    </dsp:sp>
    <dsp:sp modelId="{3B6CF5C9-4021-43B6-B3A5-7EF0989F4C1A}">
      <dsp:nvSpPr>
        <dsp:cNvPr id="0" name=""/>
        <dsp:cNvSpPr/>
      </dsp:nvSpPr>
      <dsp:spPr>
        <a:xfrm>
          <a:off x="1060216" y="3359655"/>
          <a:ext cx="3180649" cy="441046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519" tIns="139700" rIns="64519" bIns="13970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/>
            <a:t>Preserve open space, farmland, natural beauty, and critical environmental areas.</a:t>
          </a:r>
        </a:p>
      </dsp:txBody>
      <dsp:txXfrm>
        <a:off x="1060216" y="3359655"/>
        <a:ext cx="3180649" cy="441046"/>
      </dsp:txXfrm>
    </dsp:sp>
    <dsp:sp modelId="{569DD14E-1F60-4650-88C9-CD430D6CF620}">
      <dsp:nvSpPr>
        <dsp:cNvPr id="0" name=""/>
        <dsp:cNvSpPr/>
      </dsp:nvSpPr>
      <dsp:spPr>
        <a:xfrm rot="10800000">
          <a:off x="0" y="2687740"/>
          <a:ext cx="1060216" cy="678532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5403" tIns="92456" rIns="75403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/>
            <a:t>Foster</a:t>
          </a:r>
        </a:p>
      </dsp:txBody>
      <dsp:txXfrm rot="-10800000">
        <a:off x="0" y="2687740"/>
        <a:ext cx="1060216" cy="441046"/>
      </dsp:txXfrm>
    </dsp:sp>
    <dsp:sp modelId="{2267DE31-CCF0-4244-90EC-727CFA201DCA}">
      <dsp:nvSpPr>
        <dsp:cNvPr id="0" name=""/>
        <dsp:cNvSpPr/>
      </dsp:nvSpPr>
      <dsp:spPr>
        <a:xfrm>
          <a:off x="1060216" y="2687740"/>
          <a:ext cx="3180649" cy="441046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519" tIns="139700" rIns="64519" bIns="13970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/>
            <a:t>Foster distinctive, attractive communities with a strong sense of place.</a:t>
          </a:r>
        </a:p>
      </dsp:txBody>
      <dsp:txXfrm>
        <a:off x="1060216" y="2687740"/>
        <a:ext cx="3180649" cy="441046"/>
      </dsp:txXfrm>
    </dsp:sp>
    <dsp:sp modelId="{4A89F096-99BB-48CF-B437-E6407BD989A9}">
      <dsp:nvSpPr>
        <dsp:cNvPr id="0" name=""/>
        <dsp:cNvSpPr/>
      </dsp:nvSpPr>
      <dsp:spPr>
        <a:xfrm rot="10800000">
          <a:off x="0" y="2015825"/>
          <a:ext cx="1060216" cy="678532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5403" tIns="92456" rIns="75403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/>
            <a:t>Create</a:t>
          </a:r>
        </a:p>
      </dsp:txBody>
      <dsp:txXfrm rot="-10800000">
        <a:off x="0" y="2015825"/>
        <a:ext cx="1060216" cy="441046"/>
      </dsp:txXfrm>
    </dsp:sp>
    <dsp:sp modelId="{35E18C0F-E284-4208-84FB-382FCB06C0A7}">
      <dsp:nvSpPr>
        <dsp:cNvPr id="0" name=""/>
        <dsp:cNvSpPr/>
      </dsp:nvSpPr>
      <dsp:spPr>
        <a:xfrm>
          <a:off x="1060216" y="2015825"/>
          <a:ext cx="3180649" cy="441046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519" tIns="139700" rIns="64519" bIns="13970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/>
            <a:t>Create walkable neighborhoods.</a:t>
          </a:r>
        </a:p>
      </dsp:txBody>
      <dsp:txXfrm>
        <a:off x="1060216" y="2015825"/>
        <a:ext cx="3180649" cy="441046"/>
      </dsp:txXfrm>
    </dsp:sp>
    <dsp:sp modelId="{A3D119BC-21BA-43F5-A838-02E355754554}">
      <dsp:nvSpPr>
        <dsp:cNvPr id="0" name=""/>
        <dsp:cNvSpPr/>
      </dsp:nvSpPr>
      <dsp:spPr>
        <a:xfrm rot="10800000">
          <a:off x="0" y="1343910"/>
          <a:ext cx="1060216" cy="678532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5403" tIns="92456" rIns="75403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/>
            <a:t>Create</a:t>
          </a:r>
        </a:p>
      </dsp:txBody>
      <dsp:txXfrm rot="-10800000">
        <a:off x="0" y="1343910"/>
        <a:ext cx="1060216" cy="441046"/>
      </dsp:txXfrm>
    </dsp:sp>
    <dsp:sp modelId="{3AA35EFB-42AE-49F1-8F07-1E41EDCA024F}">
      <dsp:nvSpPr>
        <dsp:cNvPr id="0" name=""/>
        <dsp:cNvSpPr/>
      </dsp:nvSpPr>
      <dsp:spPr>
        <a:xfrm>
          <a:off x="1060216" y="1343910"/>
          <a:ext cx="3180649" cy="441046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519" tIns="139700" rIns="64519" bIns="13970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/>
            <a:t>Create a range of housing opportunities and choices.</a:t>
          </a:r>
        </a:p>
      </dsp:txBody>
      <dsp:txXfrm>
        <a:off x="1060216" y="1343910"/>
        <a:ext cx="3180649" cy="441046"/>
      </dsp:txXfrm>
    </dsp:sp>
    <dsp:sp modelId="{201343A6-512A-4F71-AB8E-FD8466592209}">
      <dsp:nvSpPr>
        <dsp:cNvPr id="0" name=""/>
        <dsp:cNvSpPr/>
      </dsp:nvSpPr>
      <dsp:spPr>
        <a:xfrm rot="10800000">
          <a:off x="0" y="671994"/>
          <a:ext cx="1060216" cy="678532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5403" tIns="92456" rIns="75403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/>
            <a:t>Take</a:t>
          </a:r>
        </a:p>
      </dsp:txBody>
      <dsp:txXfrm rot="-10800000">
        <a:off x="0" y="671994"/>
        <a:ext cx="1060216" cy="441046"/>
      </dsp:txXfrm>
    </dsp:sp>
    <dsp:sp modelId="{DF225339-3818-4947-9CCD-9D4ED1B3A144}">
      <dsp:nvSpPr>
        <dsp:cNvPr id="0" name=""/>
        <dsp:cNvSpPr/>
      </dsp:nvSpPr>
      <dsp:spPr>
        <a:xfrm>
          <a:off x="1060216" y="671994"/>
          <a:ext cx="3180649" cy="441046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519" tIns="139700" rIns="64519" bIns="13970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/>
            <a:t>Take advantage of compact building design.</a:t>
          </a:r>
        </a:p>
      </dsp:txBody>
      <dsp:txXfrm>
        <a:off x="1060216" y="671994"/>
        <a:ext cx="3180649" cy="441046"/>
      </dsp:txXfrm>
    </dsp:sp>
    <dsp:sp modelId="{A4DF6B08-5D00-4921-B153-9A780F2E7258}">
      <dsp:nvSpPr>
        <dsp:cNvPr id="0" name=""/>
        <dsp:cNvSpPr/>
      </dsp:nvSpPr>
      <dsp:spPr>
        <a:xfrm rot="10800000">
          <a:off x="0" y="79"/>
          <a:ext cx="1060216" cy="678532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5403" tIns="92456" rIns="75403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/>
            <a:t>Mix</a:t>
          </a:r>
        </a:p>
      </dsp:txBody>
      <dsp:txXfrm rot="-10800000">
        <a:off x="0" y="79"/>
        <a:ext cx="1060216" cy="441046"/>
      </dsp:txXfrm>
    </dsp:sp>
    <dsp:sp modelId="{AA7173A9-DCFF-47BD-B643-6B65788E5DE8}">
      <dsp:nvSpPr>
        <dsp:cNvPr id="0" name=""/>
        <dsp:cNvSpPr/>
      </dsp:nvSpPr>
      <dsp:spPr>
        <a:xfrm>
          <a:off x="1060216" y="79"/>
          <a:ext cx="3180649" cy="441046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519" tIns="139700" rIns="64519" bIns="13970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/>
            <a:t>Mix land uses.</a:t>
          </a:r>
        </a:p>
      </dsp:txBody>
      <dsp:txXfrm>
        <a:off x="1060216" y="79"/>
        <a:ext cx="3180649" cy="4410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png"/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F7C9B1B-85AB-4D07-A118-8C512381096F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2EFF481-F2EF-4AF2-A273-D3CEB65A9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8528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CF11E76-6A97-421C-B584-775C40DA5D01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E10F7A0-98C9-4B84-8090-07A0E956F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095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82691A19-ED65-41F7-B97D-DA93EEE53738}" type="slidenum">
              <a:rPr lang="en-US" sz="1300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1</a:t>
            </a:fld>
            <a:endParaRPr lang="en-US" sz="13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7737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the “top</a:t>
            </a:r>
            <a:r>
              <a:rPr lang="en-US" baseline="0" dirty="0"/>
              <a:t> 3” Topics for the Survey</a:t>
            </a:r>
          </a:p>
          <a:p>
            <a:r>
              <a:rPr lang="en-US" baseline="0" dirty="0"/>
              <a:t>	keep in mind – difference between Topic and Value</a:t>
            </a:r>
          </a:p>
          <a:p>
            <a:r>
              <a:rPr lang="en-US" baseline="0" dirty="0"/>
              <a:t>	AND also, are these broad (City-wide) or specific (neighborhoods)</a:t>
            </a:r>
          </a:p>
          <a:p>
            <a:r>
              <a:rPr lang="en-US" baseline="0" dirty="0"/>
              <a:t>		specific items should be addressed with NH Workshops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49DB0DB1-21DB-4F06-A5B9-FCDE524EC8DF}" type="slidenum">
              <a:rPr lang="en-US" sz="1300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2</a:t>
            </a:fld>
            <a:endParaRPr lang="en-US" sz="13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6850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96860C-AF9F-42C9-A3FE-2152FFE09A62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299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6860C-AF9F-42C9-A3FE-2152FFE09A6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113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6B66-D187-40D5-B544-68A983975C6F}" type="datetime1">
              <a:rPr lang="en-US" smtClean="0"/>
              <a:t>3/2/2020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0F12F-47AE-4F4F-B3BB-6B07C0208C8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275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30D0B-8C9F-4452-8895-E1AF7AFBA1F4}" type="datetime1">
              <a:rPr lang="en-US" smtClean="0"/>
              <a:t>3/2/2020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0F12F-47AE-4F4F-B3BB-6B07C0208C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099736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30D0B-8C9F-4452-8895-E1AF7AFBA1F4}" type="datetime1">
              <a:rPr lang="en-US" smtClean="0"/>
              <a:t>3/2/2020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0F12F-47AE-4F4F-B3BB-6B07C0208C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391652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Caption">
    <p:bg>
      <p:bgPr>
        <a:blipFill dpi="0" rotWithShape="1">
          <a:blip r:embed="rId2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3659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C9B3E-5D1F-4239-BB1F-55E7A273CFB7}" type="datetime1">
              <a:rPr lang="en-US" smtClean="0"/>
              <a:t>3/2/2020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0F12F-47AE-4F4F-B3BB-6B07C0208C8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369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BC65A-2AF5-40FF-BE74-E79780B6350E}" type="datetime1">
              <a:rPr lang="en-US" smtClean="0"/>
              <a:t>3/2/2020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0F12F-47AE-4F4F-B3BB-6B07C0208C8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196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CB706-12F2-4BF8-9588-E4607948BE4D}" type="datetime1">
              <a:rPr lang="en-US" smtClean="0"/>
              <a:t>3/2/2020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0F12F-47AE-4F4F-B3BB-6B07C0208C8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95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85370-F637-4723-9D2A-38BD6A8566FA}" type="datetime1">
              <a:rPr lang="en-US" smtClean="0"/>
              <a:t>3/2/2020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0F12F-47AE-4F4F-B3BB-6B07C0208C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614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F23E2-671D-469D-814E-F80796EB572B}" type="datetime1">
              <a:rPr lang="en-US" smtClean="0"/>
              <a:t>3/2/2020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0F12F-47AE-4F4F-B3BB-6B07C0208C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559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46519-E3B0-4B94-8AC7-18BF19E8CD13}" type="datetime1">
              <a:rPr lang="en-US" smtClean="0"/>
              <a:t>3/2/2020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0F12F-47AE-4F4F-B3BB-6B07C0208C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751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C6B19-AF1B-46A1-9127-25045369CE54}" type="datetime1">
              <a:rPr lang="en-US" smtClean="0"/>
              <a:t>3/2/2020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0F12F-47AE-4F4F-B3BB-6B07C0208C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716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30D0B-8C9F-4452-8895-E1AF7AFBA1F4}" type="datetime1">
              <a:rPr lang="en-US" smtClean="0"/>
              <a:t>3/2/2020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0F12F-47AE-4F4F-B3BB-6B07C0208C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343400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B30D0B-8C9F-4452-8895-E1AF7AFBA1F4}" type="datetime1">
              <a:rPr lang="en-US" smtClean="0"/>
              <a:t>3/2/2020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0F12F-47AE-4F4F-B3BB-6B07C0208C8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28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gif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8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11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444" y="1550801"/>
            <a:ext cx="7308851" cy="3756397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City of Sebastian</a:t>
            </a:r>
            <a:b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en-US" sz="3100" b="1" dirty="0">
                <a:latin typeface="Candara" panose="020E0502030303020204" pitchFamily="34" charset="0"/>
              </a:rPr>
              <a:t>Comprehensive Development Plan 2040</a:t>
            </a:r>
            <a:r>
              <a:rPr lang="en-US" sz="3600" b="1" dirty="0">
                <a:latin typeface="Candara" panose="020E0502030303020204" pitchFamily="34" charset="0"/>
              </a:rPr>
              <a:t/>
            </a:r>
            <a:br>
              <a:rPr lang="en-US" sz="3600" b="1" dirty="0">
                <a:latin typeface="Candara" panose="020E0502030303020204" pitchFamily="34" charset="0"/>
              </a:rPr>
            </a:br>
            <a:r>
              <a:rPr lang="en-US" sz="3600" b="1" dirty="0">
                <a:latin typeface="Candara" panose="020E0502030303020204" pitchFamily="34" charset="0"/>
              </a:rPr>
              <a:t/>
            </a:r>
            <a:br>
              <a:rPr lang="en-US" sz="3600" b="1" dirty="0">
                <a:latin typeface="Candara" panose="020E0502030303020204" pitchFamily="34" charset="0"/>
              </a:rPr>
            </a:br>
            <a:r>
              <a:rPr lang="en-US" sz="3100" b="1" dirty="0">
                <a:latin typeface="Candara" panose="020E0502030303020204" pitchFamily="34" charset="0"/>
              </a:rPr>
              <a:t>Livability Workshop</a:t>
            </a:r>
            <a:br>
              <a:rPr lang="en-US" sz="3100" b="1" dirty="0">
                <a:latin typeface="Candara" panose="020E0502030303020204" pitchFamily="34" charset="0"/>
              </a:rPr>
            </a:br>
            <a:r>
              <a:rPr lang="en-US" sz="3100" b="1" dirty="0">
                <a:latin typeface="Candara" panose="020E0502030303020204" pitchFamily="34" charset="0"/>
              </a:rPr>
              <a:t>February 20, 2020</a:t>
            </a:r>
            <a:br>
              <a:rPr lang="en-US" sz="3100" b="1" dirty="0">
                <a:latin typeface="Candara" panose="020E0502030303020204" pitchFamily="34" charset="0"/>
              </a:rPr>
            </a:b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/>
            </a:r>
            <a:b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/>
            </a:r>
            <a:b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en-US" sz="3200" dirty="0"/>
              <a:t/>
            </a:r>
            <a:br>
              <a:rPr lang="en-US" sz="3200" dirty="0"/>
            </a:b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A0F12F-47AE-4F4F-B3BB-6B07C0208C8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 rot="1263054">
            <a:off x="312648" y="3964648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9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Land Use</a:t>
            </a:r>
          </a:p>
        </p:txBody>
      </p:sp>
      <p:sp>
        <p:nvSpPr>
          <p:cNvPr id="5" name="TextBox 4"/>
          <p:cNvSpPr txBox="1"/>
          <p:nvPr/>
        </p:nvSpPr>
        <p:spPr>
          <a:xfrm rot="19440000">
            <a:off x="4062101" y="4058270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9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Environment</a:t>
            </a:r>
          </a:p>
        </p:txBody>
      </p:sp>
      <p:sp>
        <p:nvSpPr>
          <p:cNvPr id="6" name="TextBox 5"/>
          <p:cNvSpPr txBox="1"/>
          <p:nvPr/>
        </p:nvSpPr>
        <p:spPr>
          <a:xfrm rot="4140000">
            <a:off x="5553739" y="1158658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Infrastructure</a:t>
            </a:r>
          </a:p>
        </p:txBody>
      </p:sp>
      <p:sp>
        <p:nvSpPr>
          <p:cNvPr id="9" name="Rectangle 8"/>
          <p:cNvSpPr/>
          <p:nvPr/>
        </p:nvSpPr>
        <p:spPr>
          <a:xfrm>
            <a:off x="609600" y="467639"/>
            <a:ext cx="50852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Preserving Our Past ~ Preparing For Our Future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37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="" xmlns:a16="http://schemas.microsoft.com/office/drawing/2014/main" id="{2232CA6A-2533-4944-9534-9A87A2EA61B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1">
            <a:extLst>
              <a:ext uri="{FF2B5EF4-FFF2-40B4-BE49-F238E27FC236}">
                <a16:creationId xmlns="" xmlns:a16="http://schemas.microsoft.com/office/drawing/2014/main" id="{FEA3E6C2-0820-41EE-816A-5D9A9CB330C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4674534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009" y="4267200"/>
            <a:ext cx="4598334" cy="2373775"/>
          </a:xfrm>
        </p:spPr>
        <p:txBody>
          <a:bodyPr anchor="ctr">
            <a:normAutofit/>
          </a:bodyPr>
          <a:lstStyle/>
          <a:p>
            <a:pPr algn="l"/>
            <a:r>
              <a:rPr lang="en-US" sz="4700" dirty="0">
                <a:solidFill>
                  <a:schemeClr val="tx2"/>
                </a:solidFill>
              </a:rPr>
              <a:t>Ten Principles of Smart Growth</a:t>
            </a:r>
          </a:p>
        </p:txBody>
      </p:sp>
      <p:graphicFrame>
        <p:nvGraphicFramePr>
          <p:cNvPr id="21" name="Content Placeholder 2">
            <a:extLst>
              <a:ext uri="{FF2B5EF4-FFF2-40B4-BE49-F238E27FC236}">
                <a16:creationId xmlns="" xmlns:a16="http://schemas.microsoft.com/office/drawing/2014/main" id="{8EBD0958-F06D-414B-B1D3-4D36277FB7E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0224582"/>
              </p:ext>
            </p:extLst>
          </p:nvPr>
        </p:nvGraphicFramePr>
        <p:xfrm>
          <a:off x="4674534" y="152400"/>
          <a:ext cx="4240866" cy="6488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DF3224AF-B899-44E2-A5C0-BA9387F5F94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549426" y="246028"/>
            <a:ext cx="191621" cy="546559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DC718002-279E-427A-9DA1-FB94940DE12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10644791" y="6400800"/>
            <a:ext cx="338328" cy="240175"/>
            <a:chOff x="4089400" y="933450"/>
            <a:chExt cx="338328" cy="341938"/>
          </a:xfrm>
        </p:grpSpPr>
        <p:cxnSp>
          <p:nvCxnSpPr>
            <p:cNvPr id="19" name="Straight Connector 18">
              <a:extLst>
                <a:ext uri="{FF2B5EF4-FFF2-40B4-BE49-F238E27FC236}">
                  <a16:creationId xmlns="" xmlns:a16="http://schemas.microsoft.com/office/drawing/2014/main" id="{34B2501C-38FE-4D1A-B6C7-DA20BE806B3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4258564" y="933450"/>
              <a:ext cx="0" cy="341938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="" xmlns:a16="http://schemas.microsoft.com/office/drawing/2014/main" id="{AF169B8E-2485-48AC-A76B-DC025177364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4089400" y="1104419"/>
              <a:ext cx="338328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24" y="152400"/>
            <a:ext cx="4017086" cy="4512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434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0F12F-47AE-4F4F-B3BB-6B07C0208C89}" type="slidenum">
              <a:rPr lang="en-US" smtClean="0"/>
              <a:t>11</a:t>
            </a:fld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877038" cy="4343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" t="2976" r="4308" b="1067"/>
          <a:stretch/>
        </p:blipFill>
        <p:spPr bwMode="auto">
          <a:xfrm>
            <a:off x="2685263" y="2133600"/>
            <a:ext cx="6199293" cy="4267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7611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0F12F-47AE-4F4F-B3BB-6B07C0208C89}" type="slidenum">
              <a:rPr lang="en-US" smtClean="0"/>
              <a:t>12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1" y="283027"/>
            <a:ext cx="8987079" cy="6324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198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15686"/>
            <a:ext cx="4669700" cy="6172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1857" y="507457"/>
            <a:ext cx="38862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22%of Americans will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be age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65 or older in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2050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32%of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young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adults live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48%of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adults are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single</a:t>
            </a: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27%of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children live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with a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single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parent</a:t>
            </a: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11%fewer American households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were middleclass in 2015 than in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1971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32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8144102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134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205" y="21771"/>
            <a:ext cx="4937591" cy="67271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049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09600"/>
            <a:ext cx="4191000" cy="3429000"/>
          </a:xfrm>
        </p:spPr>
        <p:txBody>
          <a:bodyPr>
            <a:normAutofit/>
          </a:bodyPr>
          <a:lstStyle/>
          <a:p>
            <a:r>
              <a:rPr lang="en-US" sz="2400" b="1" dirty="0"/>
              <a:t>Missing Middle Housing</a:t>
            </a:r>
            <a:r>
              <a:rPr lang="en-US" sz="2400" dirty="0"/>
              <a:t> is a range of multi-unit or clustered housing types—compatible in scale with detached single-family homes—that help meet the growing demand for walkable urban living.</a:t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12188"/>
            <a:ext cx="4724400" cy="6468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031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00" y="1447800"/>
            <a:ext cx="7086600" cy="4875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"/>
            <a:ext cx="5105400" cy="1115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422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0F12F-47AE-4F4F-B3BB-6B07C0208C89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429000" y="533400"/>
            <a:ext cx="5086350" cy="3637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/>
              <a:buChar char=""/>
              <a:tabLst>
                <a:tab pos="457200" algn="l"/>
              </a:tabLst>
            </a:pPr>
            <a:r>
              <a:rPr lang="en-US" sz="16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2018 was the deadliest on record for people walking and riding bicycles in nearly three decades. </a:t>
            </a:r>
            <a:endParaRPr lang="en-US" sz="1600" kern="1200" dirty="0" smtClean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/>
              <a:buChar char=""/>
              <a:tabLst>
                <a:tab pos="457200" algn="l"/>
              </a:tabLst>
            </a:pPr>
            <a:endParaRPr lang="en-US" sz="1600" dirty="0">
              <a:effectLst/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/>
              <a:buChar char=""/>
              <a:tabLst>
                <a:tab pos="457200" algn="l"/>
              </a:tabLst>
            </a:pPr>
            <a:r>
              <a:rPr lang="en-US" sz="16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In 2018,  drivers in the United  States struck  and killed 6,283  people walking,  and another 857 people were struck  and killed while riding bicycles. </a:t>
            </a:r>
            <a:endParaRPr lang="en-US" sz="1600" b="1" kern="1200" dirty="0" smtClean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/>
              <a:buChar char=""/>
              <a:tabLst>
                <a:tab pos="457200" algn="l"/>
              </a:tabLst>
            </a:pPr>
            <a:endParaRPr lang="en-US" sz="1600" dirty="0">
              <a:effectLst/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/>
              <a:buChar char=""/>
              <a:tabLst>
                <a:tab pos="457200" algn="l"/>
              </a:tabLst>
            </a:pPr>
            <a:r>
              <a:rPr lang="en-US" sz="16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Between 2009 and 2018, traffic deaths among  motor vehicle occupants declined by one percent, but over the same  decade traffic deaths among  people  walking increased by 53 percent. </a:t>
            </a:r>
            <a:endParaRPr lang="en-US" sz="1600" kern="1200" dirty="0" smtClean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/>
              <a:buChar char=""/>
              <a:tabLst>
                <a:tab pos="457200" algn="l"/>
              </a:tabLst>
            </a:pPr>
            <a:endParaRPr lang="en-US" sz="1600" dirty="0">
              <a:effectLst/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/>
              <a:buChar char=""/>
              <a:tabLst>
                <a:tab pos="457200" algn="l"/>
              </a:tabLst>
            </a:pPr>
            <a:r>
              <a:rPr lang="en-US" sz="16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Similarly, traffic deaths among people bicycling increased by 36 percent during this time period.</a:t>
            </a:r>
            <a:endParaRPr lang="en-US" sz="1600" dirty="0">
              <a:effectLst/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7" r="50000"/>
          <a:stretch/>
        </p:blipFill>
        <p:spPr bwMode="auto">
          <a:xfrm>
            <a:off x="381000" y="492243"/>
            <a:ext cx="3048000" cy="5684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203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57" y="-63830"/>
            <a:ext cx="9144000" cy="6889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098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52389" y="4038600"/>
            <a:ext cx="4367212" cy="2590800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AutoNum type="arabicPeriod"/>
            </a:pPr>
            <a:r>
              <a:rPr lang="en-US" sz="2200" b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What do you love about your community?  	What does “small town” mean to you?</a:t>
            </a:r>
          </a:p>
          <a:p>
            <a:pPr marL="457200" indent="-457200">
              <a:buAutoNum type="arabicPeriod" startAt="2"/>
            </a:pPr>
            <a:r>
              <a:rPr lang="en-US" sz="2200" b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What smart growth changes are needed in the future – land use, housing, mobility – to sustain the livability of your community?</a:t>
            </a:r>
          </a:p>
          <a:p>
            <a:pPr marL="457200" indent="-457200">
              <a:buAutoNum type="arabicPeriod" startAt="2"/>
            </a:pPr>
            <a:r>
              <a:rPr lang="en-US" sz="2200" b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What would you consider priority issues?  </a:t>
            </a:r>
            <a:endParaRPr lang="en-US" sz="2000" b="1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endParaRPr lang="en-US" sz="2000" b="1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A0F12F-47AE-4F4F-B3BB-6B07C0208C8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680" y="1752600"/>
            <a:ext cx="2378895" cy="2200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"/>
          <a:stretch/>
        </p:blipFill>
        <p:spPr bwMode="auto">
          <a:xfrm>
            <a:off x="4469430" y="0"/>
            <a:ext cx="4674570" cy="6858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432605"/>
            <a:ext cx="3724656" cy="10772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PURPOSE OF WORKSHOP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/>
              <a:t>High Level Concepts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/>
              <a:t>Plan Format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0302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066" y="152400"/>
            <a:ext cx="4641143" cy="112333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City 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Stats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763" y="1111894"/>
            <a:ext cx="6673673" cy="4965782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2020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Population 	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	25,957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Persons 65+ 			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31.6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MHI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			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	$49,655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Poverty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12.6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Home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Ownership	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	80.2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Median Housing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Rent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$1,139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Median Housing Value	     	$199,563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Housing Type SF			&gt;87%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B7FD7E8-B845-480F-8925-39401AB3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77BB-6C79-4D38-A8F8-873A7436297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5" name="Freeform 31">
            <a:extLst>
              <a:ext uri="{FF2B5EF4-FFF2-40B4-BE49-F238E27FC236}">
                <a16:creationId xmlns:a16="http://schemas.microsoft.com/office/drawing/2014/main" xmlns="" id="{C89FDD9F-84AD-4824-89D2-9E286F5651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261980" y="-1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xmlns="" id="{0AFF99B9-09FA-411A-8B54-D714B2EE9A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97403" y="0"/>
            <a:ext cx="304691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2050" name="Picture 2" descr="community_clip_art_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7403" y="2097535"/>
            <a:ext cx="2560507" cy="266292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D138FED9-7840-470D-BB14-BF4696ADA7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831836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8" name="Picture 17" descr="Guardian logo_nobkg.gif">
            <a:extLst>
              <a:ext uri="{FF2B5EF4-FFF2-40B4-BE49-F238E27FC236}">
                <a16:creationId xmlns:a16="http://schemas.microsoft.com/office/drawing/2014/main" xmlns="" id="{AB5E83DF-20E9-41FC-A0A8-6558687E7B0B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87780" y="6077676"/>
            <a:ext cx="928632" cy="78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18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7594FC8B-8CD2-407F-94F1-9C71F5AEC2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DBABC971-8D40-4A4F-AC60-28B9172789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791AE23E-90C9-4963-96E2-8DADBFC3BC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C5F93E90-4379-4AAC-B021-E5FA6D974A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6759" y="6096000"/>
            <a:ext cx="745300" cy="762000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329FDD08-42D8-4AFF-90E5-5DAA5BC4CB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7562" y="762000"/>
            <a:ext cx="2535147" cy="24384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700" dirty="0"/>
              <a:t>2000 CDBG Census Tracts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A58B546-61A0-4C75-B7AE-78A4C6BD8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77BB-6C79-4D38-A8F8-873A7436297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4C1E981B-F06E-48B4-9275-F4B261AFCA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5367843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reeform 36">
            <a:extLst>
              <a:ext uri="{FF2B5EF4-FFF2-40B4-BE49-F238E27FC236}">
                <a16:creationId xmlns:a16="http://schemas.microsoft.com/office/drawing/2014/main" xmlns="" id="{312E2C24-0CD2-4071-8CE2-B059993A99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5597760" y="-1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Freeform 5">
            <a:extLst>
              <a:ext uri="{FF2B5EF4-FFF2-40B4-BE49-F238E27FC236}">
                <a16:creationId xmlns:a16="http://schemas.microsoft.com/office/drawing/2014/main" xmlns="" id="{24F1DC13-C830-4B86-A9C6-927F5C55DB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">
          <a:xfrm rot="5400000" flipH="1">
            <a:off x="1924197" y="2924731"/>
            <a:ext cx="6858000" cy="1008536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2050" name="Picture 2" descr="CRA_LMI">
            <a:extLst>
              <a:ext uri="{FF2B5EF4-FFF2-40B4-BE49-F238E27FC236}">
                <a16:creationId xmlns:a16="http://schemas.microsoft.com/office/drawing/2014/main" xmlns="" id="{59597AD8-3FD8-4E55-A332-5911A75EF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161" y="81780"/>
            <a:ext cx="5171453" cy="669443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Guardian logo_nobkg.gif">
            <a:extLst>
              <a:ext uri="{FF2B5EF4-FFF2-40B4-BE49-F238E27FC236}">
                <a16:creationId xmlns:a16="http://schemas.microsoft.com/office/drawing/2014/main" xmlns="" id="{C54D25E9-B808-4DA0-8CCA-DCA1A1275166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187780" y="6077676"/>
            <a:ext cx="928632" cy="78032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353197" y="3891677"/>
            <a:ext cx="3417795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i="1" dirty="0"/>
              <a:t>51% of IRC households struggle to pay for basic necessities food, housing and childcare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i="1" dirty="0"/>
              <a:t>Average Florida resident needs greater than $22/</a:t>
            </a:r>
            <a:r>
              <a:rPr lang="en-US" i="1" dirty="0" err="1"/>
              <a:t>hr</a:t>
            </a:r>
            <a:r>
              <a:rPr lang="en-US" i="1" dirty="0"/>
              <a:t> to meet basic necessities of housing, </a:t>
            </a:r>
            <a:r>
              <a:rPr lang="en-US" i="1" dirty="0" smtClean="0"/>
              <a:t>food, transportation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79988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00" y="1143000"/>
            <a:ext cx="8886986" cy="4660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180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751413" y="5848350"/>
            <a:ext cx="23633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COS GIS 8/8/19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" t="2725" r="900" b="581"/>
          <a:stretch/>
        </p:blipFill>
        <p:spPr bwMode="auto">
          <a:xfrm>
            <a:off x="190306" y="228600"/>
            <a:ext cx="4764958" cy="634966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" t="1532" r="977"/>
          <a:stretch/>
        </p:blipFill>
        <p:spPr bwMode="auto">
          <a:xfrm>
            <a:off x="2572785" y="228600"/>
            <a:ext cx="6373410" cy="2819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703903" y="6223129"/>
            <a:ext cx="23633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COS GIS 4/30/18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86400" y="3505200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+/- 400 acre parks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&gt;15% of land area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82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71" y="566410"/>
            <a:ext cx="2542684" cy="231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800"/>
            <a:ext cx="229444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/>
          <p:cNvSpPr>
            <a:spLocks noGrp="1"/>
          </p:cNvSpPr>
          <p:nvPr/>
        </p:nvSpPr>
        <p:spPr>
          <a:xfrm>
            <a:off x="1752600" y="828020"/>
            <a:ext cx="7177906" cy="5888466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>
                <a:tab pos="457200" algn="l"/>
              </a:tabLst>
            </a:pPr>
            <a:r>
              <a:rPr lang="en-US" sz="1600" kern="1200" dirty="0">
                <a:solidFill>
                  <a:srgbClr val="000000"/>
                </a:solidFill>
                <a:effectLst/>
                <a:latin typeface="Arial"/>
                <a:ea typeface="Times New Roman"/>
                <a:cs typeface="Times New Roman"/>
              </a:rPr>
              <a:t>Plan for increased density in centers and along corridors</a:t>
            </a:r>
            <a:endParaRPr lang="en-US" sz="1600" dirty="0">
              <a:effectLst/>
              <a:latin typeface="Times New Roman"/>
              <a:ea typeface="Times New Roman"/>
              <a:cs typeface="Times New Roman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>
                <a:tab pos="457200" algn="l"/>
              </a:tabLst>
            </a:pPr>
            <a:r>
              <a:rPr lang="en-US" sz="1600" kern="1200" dirty="0">
                <a:solidFill>
                  <a:srgbClr val="000000"/>
                </a:solidFill>
                <a:effectLst/>
                <a:latin typeface="Arial"/>
                <a:ea typeface="Times New Roman"/>
                <a:cs typeface="Times New Roman"/>
              </a:rPr>
              <a:t>Encourage mix of uses </a:t>
            </a:r>
            <a:r>
              <a:rPr lang="en-US" sz="1600" kern="1200" dirty="0" smtClean="0">
                <a:solidFill>
                  <a:srgbClr val="000000"/>
                </a:solidFill>
                <a:effectLst/>
                <a:latin typeface="Arial"/>
                <a:ea typeface="Times New Roman"/>
                <a:cs typeface="Times New Roman"/>
              </a:rPr>
              <a:t>in development/redevelopment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>
                <a:tab pos="457200" algn="l"/>
              </a:tabLst>
            </a:pPr>
            <a:r>
              <a:rPr lang="en-US" sz="1600" kern="1200" dirty="0" smtClean="0">
                <a:solidFill>
                  <a:srgbClr val="000000"/>
                </a:solidFill>
                <a:effectLst/>
                <a:latin typeface="Arial"/>
                <a:ea typeface="Times New Roman"/>
                <a:cs typeface="Times New Roman"/>
              </a:rPr>
              <a:t>Facilitate 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Arial"/>
                <a:ea typeface="Times New Roman"/>
                <a:cs typeface="Times New Roman"/>
              </a:rPr>
              <a:t>infill development and retrofitting of suburban neighborhoods</a:t>
            </a:r>
            <a:endParaRPr lang="en-US" sz="1600" dirty="0">
              <a:effectLst/>
              <a:latin typeface="Times New Roman"/>
              <a:ea typeface="Times New Roman"/>
              <a:cs typeface="Times New Roman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>
                <a:tab pos="457200" algn="l"/>
              </a:tabLst>
            </a:pPr>
            <a:r>
              <a:rPr lang="en-US" sz="1600" kern="1200" dirty="0">
                <a:solidFill>
                  <a:srgbClr val="000000"/>
                </a:solidFill>
                <a:effectLst/>
                <a:latin typeface="Arial"/>
                <a:ea typeface="Times New Roman"/>
                <a:cs typeface="Times New Roman"/>
              </a:rPr>
              <a:t>Provide for alternate modes of transportation in a walkable environment</a:t>
            </a:r>
            <a:endParaRPr lang="en-US" sz="1600" dirty="0">
              <a:effectLst/>
              <a:latin typeface="Times New Roman"/>
              <a:ea typeface="Times New Roman"/>
              <a:cs typeface="Times New Roman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>
                <a:tab pos="457200" algn="l"/>
              </a:tabLst>
            </a:pPr>
            <a:r>
              <a:rPr lang="en-US" sz="1600" kern="1200" dirty="0">
                <a:solidFill>
                  <a:srgbClr val="000000"/>
                </a:solidFill>
                <a:effectLst/>
                <a:latin typeface="Arial"/>
                <a:ea typeface="Times New Roman"/>
                <a:cs typeface="Times New Roman"/>
              </a:rPr>
              <a:t>Preserve open space for natural resource enhancement</a:t>
            </a:r>
            <a:endParaRPr lang="en-US" sz="1600" dirty="0">
              <a:effectLst/>
              <a:latin typeface="Times New Roman"/>
              <a:ea typeface="Times New Roman"/>
              <a:cs typeface="Times New Roman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>
                <a:tab pos="457200" algn="l"/>
              </a:tabLst>
            </a:pPr>
            <a:r>
              <a:rPr lang="en-US" sz="1600" kern="1200" dirty="0">
                <a:solidFill>
                  <a:srgbClr val="000000"/>
                </a:solidFill>
                <a:effectLst/>
                <a:latin typeface="Arial"/>
                <a:ea typeface="Times New Roman"/>
                <a:cs typeface="Times New Roman"/>
              </a:rPr>
              <a:t>Create vibrant civic spaces in urban areas</a:t>
            </a:r>
            <a:endParaRPr lang="en-US" sz="1600" dirty="0">
              <a:effectLst/>
              <a:latin typeface="Times New Roman"/>
              <a:ea typeface="Times New Roman"/>
              <a:cs typeface="Times New Roman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>
                <a:tab pos="457200" algn="l"/>
              </a:tabLst>
            </a:pPr>
            <a:r>
              <a:rPr lang="en-US" sz="1600" kern="1200" dirty="0">
                <a:solidFill>
                  <a:srgbClr val="000000"/>
                </a:solidFill>
                <a:effectLst/>
                <a:latin typeface="Arial"/>
                <a:ea typeface="Times New Roman"/>
                <a:cs typeface="Times New Roman"/>
              </a:rPr>
              <a:t>Provide shared parking reductions and mixed-use development incentives</a:t>
            </a:r>
            <a:endParaRPr lang="en-US" sz="1600" dirty="0">
              <a:effectLst/>
              <a:latin typeface="Times New Roman"/>
              <a:ea typeface="Times New Roman"/>
              <a:cs typeface="Times New Roman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>
                <a:tab pos="457200" algn="l"/>
              </a:tabLst>
            </a:pPr>
            <a:r>
              <a:rPr lang="en-US" sz="1600" kern="1200" dirty="0">
                <a:solidFill>
                  <a:srgbClr val="000000"/>
                </a:solidFill>
                <a:effectLst/>
                <a:latin typeface="Arial"/>
                <a:ea typeface="Times New Roman"/>
                <a:cs typeface="Times New Roman"/>
              </a:rPr>
              <a:t>Complete missing sidewalk connections around transit corridors</a:t>
            </a:r>
            <a:endParaRPr lang="en-US" sz="1600" dirty="0">
              <a:effectLst/>
              <a:latin typeface="Times New Roman"/>
              <a:ea typeface="Times New Roman"/>
              <a:cs typeface="Times New Roman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>
                <a:tab pos="457200" algn="l"/>
              </a:tabLst>
            </a:pPr>
            <a:r>
              <a:rPr lang="en-US" sz="1600" kern="1200" dirty="0">
                <a:solidFill>
                  <a:srgbClr val="000000"/>
                </a:solidFill>
                <a:effectLst/>
                <a:latin typeface="Arial"/>
                <a:ea typeface="Times New Roman"/>
                <a:cs typeface="Times New Roman"/>
              </a:rPr>
              <a:t>Provide bicycle parking and service stations at major transit centers</a:t>
            </a:r>
            <a:endParaRPr lang="en-US" sz="1600" dirty="0">
              <a:effectLst/>
              <a:latin typeface="Times New Roman"/>
              <a:ea typeface="Times New Roman"/>
              <a:cs typeface="Times New Roman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>
                <a:tab pos="457200" algn="l"/>
              </a:tabLst>
            </a:pPr>
            <a:endParaRPr lang="en-US" sz="1600" kern="1200" dirty="0" smtClean="0">
              <a:solidFill>
                <a:srgbClr val="000000"/>
              </a:solidFill>
              <a:effectLst/>
              <a:latin typeface="Arial"/>
              <a:ea typeface="Times New Roman"/>
              <a:cs typeface="Times New Roman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>
                <a:tab pos="457200" algn="l"/>
              </a:tabLst>
            </a:pPr>
            <a:r>
              <a:rPr lang="en-US" sz="1600" kern="1200" dirty="0" smtClean="0">
                <a:solidFill>
                  <a:srgbClr val="000000"/>
                </a:solidFill>
                <a:effectLst/>
                <a:latin typeface="Arial"/>
                <a:ea typeface="Times New Roman"/>
                <a:cs typeface="Times New Roman"/>
              </a:rPr>
              <a:t>Plan 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Arial"/>
                <a:ea typeface="Times New Roman"/>
                <a:cs typeface="Times New Roman"/>
              </a:rPr>
              <a:t>for climate change as it affects the location of infrastructure and land use patterns</a:t>
            </a:r>
            <a:endParaRPr lang="en-US" sz="1600" dirty="0">
              <a:effectLst/>
              <a:latin typeface="Times New Roman"/>
              <a:ea typeface="Times New Roman"/>
              <a:cs typeface="Times New Roman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>
                <a:tab pos="457200" algn="l"/>
              </a:tabLst>
            </a:pPr>
            <a:r>
              <a:rPr lang="en-US" sz="1600" kern="1200" dirty="0" smtClean="0">
                <a:solidFill>
                  <a:srgbClr val="000000"/>
                </a:solidFill>
                <a:effectLst/>
                <a:latin typeface="Arial"/>
                <a:ea typeface="Times New Roman"/>
                <a:cs typeface="Times New Roman"/>
              </a:rPr>
              <a:t>Adopt 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Arial"/>
                <a:ea typeface="Times New Roman"/>
                <a:cs typeface="Times New Roman"/>
              </a:rPr>
              <a:t>Pedestrian and street connectivity standards</a:t>
            </a:r>
            <a:endParaRPr lang="en-US" sz="1600" dirty="0">
              <a:effectLst/>
              <a:latin typeface="Times New Roman"/>
              <a:ea typeface="Times New Roman"/>
              <a:cs typeface="Times New Roman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>
                <a:tab pos="457200" algn="l"/>
              </a:tabLst>
            </a:pPr>
            <a:r>
              <a:rPr lang="en-US" sz="1600" kern="1200" dirty="0">
                <a:solidFill>
                  <a:srgbClr val="000000"/>
                </a:solidFill>
                <a:effectLst/>
                <a:latin typeface="Arial"/>
                <a:ea typeface="Times New Roman"/>
                <a:cs typeface="Times New Roman"/>
              </a:rPr>
              <a:t>Improve the vitality of mixed-use neighborhood-serving commercial centers through increased density allowance and enhanced design</a:t>
            </a:r>
            <a:endParaRPr lang="en-US" sz="1600" dirty="0">
              <a:effectLst/>
              <a:latin typeface="Times New Roman"/>
              <a:ea typeface="Times New Roman"/>
              <a:cs typeface="Times New Roman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>
                <a:tab pos="457200" algn="l"/>
              </a:tabLst>
            </a:pPr>
            <a:r>
              <a:rPr lang="en-US" sz="1600" kern="1200" dirty="0">
                <a:solidFill>
                  <a:srgbClr val="000000"/>
                </a:solidFill>
                <a:effectLst/>
                <a:latin typeface="Arial"/>
                <a:ea typeface="Times New Roman"/>
                <a:cs typeface="Times New Roman"/>
              </a:rPr>
              <a:t>Conduct land use and market analyses to identify sites within expansive residential areas that could support new or expanded neighborhood commercial centers.</a:t>
            </a:r>
            <a:endParaRPr lang="en-US" sz="1600" dirty="0">
              <a:effectLst/>
              <a:latin typeface="Times New Roman"/>
              <a:ea typeface="Times New Roman"/>
              <a:cs typeface="Times New Roman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>
                <a:tab pos="457200" algn="l"/>
              </a:tabLst>
            </a:pPr>
            <a:r>
              <a:rPr lang="en-US" sz="1600" kern="1200" dirty="0">
                <a:solidFill>
                  <a:srgbClr val="000000"/>
                </a:solidFill>
                <a:effectLst/>
                <a:latin typeface="Arial"/>
                <a:ea typeface="Times New Roman"/>
                <a:cs typeface="Times New Roman"/>
              </a:rPr>
              <a:t>Identify potential bike &amp; pedestrian connections between residential and commercial areas.</a:t>
            </a:r>
            <a:endParaRPr lang="en-US" sz="1600" dirty="0">
              <a:effectLst/>
              <a:latin typeface="Times New Roman"/>
              <a:ea typeface="Times New Roman"/>
              <a:cs typeface="Times New Roman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>
                <a:tab pos="457200" algn="l"/>
              </a:tabLst>
            </a:pPr>
            <a:r>
              <a:rPr lang="en-US" sz="1600" kern="1200" dirty="0">
                <a:solidFill>
                  <a:srgbClr val="000000"/>
                </a:solidFill>
                <a:effectLst/>
                <a:latin typeface="Arial"/>
                <a:ea typeface="Times New Roman"/>
                <a:cs typeface="Times New Roman"/>
              </a:rPr>
              <a:t>Adopt ‘complete streets’ policies</a:t>
            </a:r>
            <a:endParaRPr lang="en-US" sz="1600" dirty="0">
              <a:effectLst/>
              <a:latin typeface="Times New Roman"/>
              <a:ea typeface="Times New Roman"/>
              <a:cs typeface="Times New Roman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>
                <a:tab pos="457200" algn="l"/>
              </a:tabLst>
            </a:pPr>
            <a:r>
              <a:rPr lang="en-US" sz="1600" kern="1200" dirty="0">
                <a:solidFill>
                  <a:srgbClr val="000000"/>
                </a:solidFill>
                <a:effectLst/>
                <a:latin typeface="Arial"/>
                <a:ea typeface="Times New Roman"/>
                <a:cs typeface="Times New Roman"/>
              </a:rPr>
              <a:t>Improve community access to </a:t>
            </a:r>
            <a:r>
              <a:rPr lang="en-US" sz="1600" kern="1200" dirty="0" smtClean="0">
                <a:solidFill>
                  <a:srgbClr val="000000"/>
                </a:solidFill>
                <a:effectLst/>
                <a:latin typeface="Arial"/>
                <a:ea typeface="Times New Roman"/>
                <a:cs typeface="Times New Roman"/>
              </a:rPr>
              <a:t>transit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>
                <a:tab pos="457200" algn="l"/>
              </a:tabLst>
            </a:pPr>
            <a:r>
              <a:rPr lang="en-US" sz="1600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Develop and expand the use of accessory dwelling units to provide affordable housing options</a:t>
            </a:r>
            <a:endParaRPr lang="en-US" sz="1600" dirty="0">
              <a:effectLst/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3555" y="304800"/>
            <a:ext cx="4160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Food for Thought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98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DISCUSSION TOPICS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0F12F-47AE-4F4F-B3BB-6B07C0208C89}" type="slidenum">
              <a:rPr lang="en-US" smtClean="0"/>
              <a:t>25</a:t>
            </a:fld>
            <a:endParaRPr lang="en-US" dirty="0"/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sz="2200" b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What do you love about your community?  </a:t>
            </a:r>
          </a:p>
          <a:p>
            <a:pPr marL="0" indent="0">
              <a:buNone/>
            </a:pPr>
            <a:r>
              <a:rPr lang="en-US" sz="2200" b="1" dirty="0">
                <a:latin typeface="Candara" panose="020E0502030303020204" pitchFamily="34" charset="0"/>
              </a:rPr>
              <a:t>	</a:t>
            </a:r>
            <a:r>
              <a:rPr lang="en-US" sz="2200" b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What does “small town” mean to you?</a:t>
            </a:r>
          </a:p>
          <a:p>
            <a:pPr marL="0" indent="0">
              <a:buNone/>
            </a:pPr>
            <a:endParaRPr lang="en-US" sz="2200" b="1" dirty="0" smtClean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marL="457200" indent="-457200">
              <a:buAutoNum type="arabicPeriod" startAt="2"/>
            </a:pPr>
            <a:r>
              <a:rPr lang="en-US" sz="2200" b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What smart growth changes are needed in the future – land use, housing, mobility – to sustain the livability of your community?</a:t>
            </a:r>
          </a:p>
          <a:p>
            <a:pPr marL="457200" indent="-457200">
              <a:buAutoNum type="arabicPeriod" startAt="2"/>
            </a:pPr>
            <a:endParaRPr lang="en-US" sz="2200" b="1" dirty="0">
              <a:latin typeface="Candara" panose="020E0502030303020204" pitchFamily="34" charset="0"/>
            </a:endParaRPr>
          </a:p>
          <a:p>
            <a:pPr marL="457200" indent="-457200">
              <a:buAutoNum type="arabicPeriod" startAt="2"/>
            </a:pPr>
            <a:r>
              <a:rPr lang="en-US" sz="2200" b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What would you consider priority issues?  </a:t>
            </a:r>
            <a:endParaRPr lang="en-US" sz="2000" b="1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endParaRPr lang="en-US" sz="2000" b="1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32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457200"/>
            <a:ext cx="7239000" cy="5791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/>
              <a:t>Proposed </a:t>
            </a:r>
            <a:r>
              <a:rPr lang="en-US" sz="3200" b="1" dirty="0" smtClean="0"/>
              <a:t>Timeline </a:t>
            </a:r>
          </a:p>
          <a:p>
            <a:pPr marL="0" indent="0" algn="ctr">
              <a:buNone/>
            </a:pPr>
            <a:r>
              <a:rPr lang="en-US" sz="3200" b="1" dirty="0"/>
              <a:t> </a:t>
            </a:r>
          </a:p>
          <a:p>
            <a:r>
              <a:rPr lang="en-US" sz="2000" dirty="0" smtClean="0">
                <a:latin typeface="Candara" panose="020E0502030303020204" pitchFamily="34" charset="0"/>
              </a:rPr>
              <a:t>NRB </a:t>
            </a:r>
            <a:r>
              <a:rPr lang="en-US" sz="2000" dirty="0">
                <a:latin typeface="Candara" panose="020E0502030303020204" pitchFamily="34" charset="0"/>
              </a:rPr>
              <a:t>Cons/Coastal:                          	March 3, 2020 </a:t>
            </a:r>
            <a:endParaRPr lang="en-US" sz="2000" dirty="0" smtClean="0">
              <a:latin typeface="Candara" panose="020E0502030303020204" pitchFamily="34" charset="0"/>
            </a:endParaRPr>
          </a:p>
          <a:p>
            <a:r>
              <a:rPr lang="en-US" sz="2000" dirty="0" smtClean="0">
                <a:latin typeface="Candara" panose="020E0502030303020204" pitchFamily="34" charset="0"/>
              </a:rPr>
              <a:t>LPA </a:t>
            </a:r>
            <a:r>
              <a:rPr lang="en-US" sz="2000" dirty="0">
                <a:latin typeface="Candara" panose="020E0502030303020204" pitchFamily="34" charset="0"/>
              </a:rPr>
              <a:t>FLU, Housing, Schools</a:t>
            </a:r>
            <a:r>
              <a:rPr lang="en-US" sz="2000" dirty="0" smtClean="0">
                <a:latin typeface="Candara" panose="020E0502030303020204" pitchFamily="34" charset="0"/>
              </a:rPr>
              <a:t>:		March 19, </a:t>
            </a:r>
            <a:r>
              <a:rPr lang="en-US" sz="2000" dirty="0">
                <a:latin typeface="Candara" panose="020E0502030303020204" pitchFamily="34" charset="0"/>
              </a:rPr>
              <a:t>2020    </a:t>
            </a:r>
            <a:endParaRPr lang="en-US" sz="2000" dirty="0" smtClean="0">
              <a:latin typeface="Candara" panose="020E0502030303020204" pitchFamily="34" charset="0"/>
            </a:endParaRPr>
          </a:p>
          <a:p>
            <a:r>
              <a:rPr lang="en-US" sz="2000" dirty="0">
                <a:latin typeface="Candara" panose="020E0502030303020204" pitchFamily="34" charset="0"/>
              </a:rPr>
              <a:t>LPA Mobility, Facilities:                  	April 16, 2020  </a:t>
            </a:r>
            <a:endParaRPr lang="en-US" sz="2000" dirty="0" smtClean="0">
              <a:latin typeface="Candara" panose="020E0502030303020204" pitchFamily="34" charset="0"/>
            </a:endParaRPr>
          </a:p>
          <a:p>
            <a:r>
              <a:rPr lang="en-US" sz="2000" dirty="0" smtClean="0">
                <a:latin typeface="Candara" panose="020E0502030303020204" pitchFamily="34" charset="0"/>
              </a:rPr>
              <a:t>P&amp;R </a:t>
            </a:r>
            <a:r>
              <a:rPr lang="en-US" sz="2000" dirty="0">
                <a:latin typeface="Candara" panose="020E0502030303020204" pitchFamily="34" charset="0"/>
              </a:rPr>
              <a:t>Parks, Rec, Open Space:	</a:t>
            </a:r>
            <a:r>
              <a:rPr lang="en-US" sz="2000" dirty="0" smtClean="0">
                <a:latin typeface="Candara" panose="020E0502030303020204" pitchFamily="34" charset="0"/>
              </a:rPr>
              <a:t>	April 27, </a:t>
            </a:r>
            <a:r>
              <a:rPr lang="en-US" sz="2000" dirty="0">
                <a:latin typeface="Candara" panose="020E0502030303020204" pitchFamily="34" charset="0"/>
              </a:rPr>
              <a:t>2020 </a:t>
            </a:r>
          </a:p>
          <a:p>
            <a:r>
              <a:rPr lang="en-US" sz="2000" dirty="0">
                <a:latin typeface="Candara" panose="020E0502030303020204" pitchFamily="34" charset="0"/>
              </a:rPr>
              <a:t>LPA Parks/CC:                                    </a:t>
            </a:r>
            <a:r>
              <a:rPr lang="en-US" sz="2000" dirty="0" smtClean="0">
                <a:latin typeface="Candara" panose="020E0502030303020204" pitchFamily="34" charset="0"/>
              </a:rPr>
              <a:t>	May 21, 2020</a:t>
            </a:r>
          </a:p>
          <a:p>
            <a:r>
              <a:rPr lang="en-US" sz="2000" dirty="0" smtClean="0">
                <a:latin typeface="Candara" panose="020E0502030303020204" pitchFamily="34" charset="0"/>
              </a:rPr>
              <a:t>LPA </a:t>
            </a:r>
            <a:r>
              <a:rPr lang="en-US" sz="2000" dirty="0">
                <a:latin typeface="Candara" panose="020E0502030303020204" pitchFamily="34" charset="0"/>
              </a:rPr>
              <a:t>Final Draft:                                 </a:t>
            </a:r>
            <a:r>
              <a:rPr lang="en-US" sz="2000" dirty="0" smtClean="0">
                <a:latin typeface="Candara" panose="020E0502030303020204" pitchFamily="34" charset="0"/>
              </a:rPr>
              <a:t>	July </a:t>
            </a:r>
            <a:r>
              <a:rPr lang="en-US" sz="2000" dirty="0">
                <a:latin typeface="Candara" panose="020E0502030303020204" pitchFamily="34" charset="0"/>
              </a:rPr>
              <a:t>16 or Aug 6</a:t>
            </a:r>
          </a:p>
          <a:p>
            <a:r>
              <a:rPr lang="en-US" sz="2000" dirty="0">
                <a:latin typeface="Candara" panose="020E0502030303020204" pitchFamily="34" charset="0"/>
              </a:rPr>
              <a:t>CC Final Proposed:                          </a:t>
            </a:r>
            <a:r>
              <a:rPr lang="en-US" sz="2000" dirty="0" smtClean="0">
                <a:latin typeface="Candara" panose="020E0502030303020204" pitchFamily="34" charset="0"/>
              </a:rPr>
              <a:t>	Aug </a:t>
            </a:r>
            <a:r>
              <a:rPr lang="en-US" sz="2000" dirty="0">
                <a:latin typeface="Candara" panose="020E0502030303020204" pitchFamily="34" charset="0"/>
              </a:rPr>
              <a:t>26 or Sept 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0F12F-47AE-4F4F-B3BB-6B07C0208C89}" type="slidenum">
              <a:rPr lang="en-US" smtClean="0"/>
              <a:t>26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419600"/>
            <a:ext cx="2657475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52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1"/>
            <a:ext cx="5029200" cy="914399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A. Color and Design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0F12F-47AE-4F4F-B3BB-6B07C0208C89}" type="slidenum">
              <a:rPr lang="en-US" smtClean="0"/>
              <a:t>3</a:t>
            </a:fld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3562665"/>
              </p:ext>
            </p:extLst>
          </p:nvPr>
        </p:nvGraphicFramePr>
        <p:xfrm>
          <a:off x="381000" y="1066800"/>
          <a:ext cx="3435906" cy="444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" name="PDF" r:id="rId3" imgW="0" imgH="360" progId="FoxitPhantomPDF.Document">
                  <p:embed/>
                </p:oleObj>
              </mc:Choice>
              <mc:Fallback>
                <p:oleObj name="PDF" r:id="rId3" imgW="0" imgH="360" progId="FoxitPhantomPDF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1000" y="1066800"/>
                        <a:ext cx="3435906" cy="4446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8116192"/>
              </p:ext>
            </p:extLst>
          </p:nvPr>
        </p:nvGraphicFramePr>
        <p:xfrm>
          <a:off x="5486400" y="457200"/>
          <a:ext cx="3532584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8" name="PDF" r:id="rId5" imgW="0" imgH="0" progId="FoxitPhantomPDF.Document">
                  <p:embed/>
                </p:oleObj>
              </mc:Choice>
              <mc:Fallback>
                <p:oleObj name="PDF" r:id="rId5" imgW="0" imgH="0" progId="FoxitPhantomPDF.Document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457200"/>
                        <a:ext cx="3532584" cy="45720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7163166"/>
              </p:ext>
            </p:extLst>
          </p:nvPr>
        </p:nvGraphicFramePr>
        <p:xfrm>
          <a:off x="3048000" y="1752600"/>
          <a:ext cx="3429000" cy="4437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9" name="PDF" r:id="rId7" imgW="0" imgH="360" progId="FoxitPhantomPDF.Document">
                  <p:embed/>
                </p:oleObj>
              </mc:Choice>
              <mc:Fallback>
                <p:oleObj name="PDF" r:id="rId7" imgW="0" imgH="360" progId="FoxitPhantomPDF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048000" y="1752600"/>
                        <a:ext cx="3429000" cy="4437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44338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0F12F-47AE-4F4F-B3BB-6B07C0208C89}" type="slidenum">
              <a:rPr lang="en-US" smtClean="0"/>
              <a:t>4</a:t>
            </a:fld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3394725"/>
              </p:ext>
            </p:extLst>
          </p:nvPr>
        </p:nvGraphicFramePr>
        <p:xfrm>
          <a:off x="5257800" y="381000"/>
          <a:ext cx="31400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2" name="PDF" r:id="rId3" imgW="0" imgH="360" progId="FoxitPhantomPDF.Document">
                  <p:embed/>
                </p:oleObj>
              </mc:Choice>
              <mc:Fallback>
                <p:oleObj name="PDF" r:id="rId3" imgW="0" imgH="360" progId="FoxitPhantomPDF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57800" y="381000"/>
                        <a:ext cx="3140075" cy="4064000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621677"/>
              </p:ext>
            </p:extLst>
          </p:nvPr>
        </p:nvGraphicFramePr>
        <p:xfrm>
          <a:off x="533400" y="304800"/>
          <a:ext cx="3200400" cy="414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3" name="PDF" r:id="rId5" imgW="0" imgH="0" progId="FoxitPhantomPDF.Document">
                  <p:embed/>
                </p:oleObj>
              </mc:Choice>
              <mc:Fallback>
                <p:oleObj name="PDF" r:id="rId5" imgW="0" imgH="0" progId="FoxitPhantomPDF.Document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304800"/>
                        <a:ext cx="3200400" cy="4141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3971010"/>
              </p:ext>
            </p:extLst>
          </p:nvPr>
        </p:nvGraphicFramePr>
        <p:xfrm>
          <a:off x="2971800" y="2438400"/>
          <a:ext cx="3200400" cy="414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4" name="PDF" r:id="rId7" imgW="0" imgH="0" progId="FoxitPhantomPDF.Document">
                  <p:embed/>
                </p:oleObj>
              </mc:Choice>
              <mc:Fallback>
                <p:oleObj name="PDF" r:id="rId7" imgW="0" imgH="0" progId="FoxitPhantomPDF.Document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2438400"/>
                        <a:ext cx="3200400" cy="4141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5953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65127"/>
            <a:ext cx="7829550" cy="701674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B. Document Layout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4114800" cy="5486400"/>
          </a:xfrm>
        </p:spPr>
        <p:txBody>
          <a:bodyPr>
            <a:normAutofit lnSpcReduction="10000"/>
          </a:bodyPr>
          <a:lstStyle/>
          <a:p>
            <a:pPr marL="457200" indent="-457200">
              <a:buAutoNum type="arabicPeriod"/>
            </a:pPr>
            <a:r>
              <a:rPr lang="en-US" sz="2000" dirty="0" smtClean="0">
                <a:solidFill>
                  <a:schemeClr val="tx1"/>
                </a:solidFill>
              </a:rPr>
              <a:t>ELEMENTS</a:t>
            </a:r>
          </a:p>
          <a:p>
            <a:r>
              <a:rPr lang="en-US" sz="1800" dirty="0">
                <a:solidFill>
                  <a:schemeClr val="tx1"/>
                </a:solidFill>
              </a:rPr>
              <a:t>Existing consists of  Eleven Elements: </a:t>
            </a:r>
            <a:endParaRPr lang="en-US" sz="18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FLU</a:t>
            </a:r>
            <a:r>
              <a:rPr lang="en-US" sz="1800" dirty="0">
                <a:solidFill>
                  <a:schemeClr val="tx1"/>
                </a:solidFill>
              </a:rPr>
              <a:t>, Transportation, Housing, Public Facilities, Coastal Management, Conservation, Recreation and Open Space, Intergovernmental </a:t>
            </a:r>
            <a:r>
              <a:rPr lang="en-US" sz="1800" dirty="0"/>
              <a:t>C</a:t>
            </a:r>
            <a:r>
              <a:rPr lang="en-US" sz="1800" dirty="0" smtClean="0">
                <a:solidFill>
                  <a:schemeClr val="tx1"/>
                </a:solidFill>
              </a:rPr>
              <a:t>oordination</a:t>
            </a:r>
            <a:r>
              <a:rPr lang="en-US" sz="1800" dirty="0">
                <a:solidFill>
                  <a:schemeClr val="tx1"/>
                </a:solidFill>
              </a:rPr>
              <a:t>, Capital Improvements, </a:t>
            </a:r>
            <a:r>
              <a:rPr lang="en-US" sz="1800" i="1" u="sng" dirty="0">
                <a:solidFill>
                  <a:schemeClr val="tx1"/>
                </a:solidFill>
              </a:rPr>
              <a:t>General Monitoring</a:t>
            </a:r>
            <a:r>
              <a:rPr lang="en-US" sz="1800" dirty="0">
                <a:solidFill>
                  <a:schemeClr val="tx1"/>
                </a:solidFill>
              </a:rPr>
              <a:t>, Public School Facilities</a:t>
            </a:r>
          </a:p>
          <a:p>
            <a:r>
              <a:rPr lang="en-US" sz="1800" u="sng" dirty="0" smtClean="0">
                <a:solidFill>
                  <a:schemeClr val="tx1"/>
                </a:solidFill>
              </a:rPr>
              <a:t>Future </a:t>
            </a:r>
            <a:r>
              <a:rPr lang="en-US" sz="1800" u="sng" dirty="0">
                <a:solidFill>
                  <a:schemeClr val="tx1"/>
                </a:solidFill>
              </a:rPr>
              <a:t>will consist of Eight Elements</a:t>
            </a:r>
            <a:r>
              <a:rPr lang="en-US" sz="1800" dirty="0">
                <a:solidFill>
                  <a:schemeClr val="tx1"/>
                </a:solidFill>
              </a:rPr>
              <a:t>:  </a:t>
            </a:r>
            <a:endParaRPr lang="en-US" sz="18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FLU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i="1" u="sng" dirty="0">
                <a:solidFill>
                  <a:schemeClr val="tx1"/>
                </a:solidFill>
              </a:rPr>
              <a:t>Transportation &amp; Mobility</a:t>
            </a:r>
            <a:r>
              <a:rPr lang="en-US" sz="1800" dirty="0">
                <a:solidFill>
                  <a:schemeClr val="tx1"/>
                </a:solidFill>
              </a:rPr>
              <a:t>, Housing, </a:t>
            </a:r>
            <a:r>
              <a:rPr lang="en-US" sz="1800" i="1" u="sng" dirty="0">
                <a:solidFill>
                  <a:schemeClr val="tx1"/>
                </a:solidFill>
              </a:rPr>
              <a:t>Infrastructure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i="1" u="sng" dirty="0">
                <a:solidFill>
                  <a:schemeClr val="tx1"/>
                </a:solidFill>
              </a:rPr>
              <a:t>Conservation &amp; Coastal Management, </a:t>
            </a:r>
            <a:r>
              <a:rPr lang="en-US" sz="1800" dirty="0">
                <a:solidFill>
                  <a:schemeClr val="tx1"/>
                </a:solidFill>
              </a:rPr>
              <a:t>Recreation &amp; Open Space, </a:t>
            </a:r>
            <a:r>
              <a:rPr lang="en-US" sz="1800" i="1" u="sng" dirty="0">
                <a:solidFill>
                  <a:schemeClr val="tx1"/>
                </a:solidFill>
              </a:rPr>
              <a:t>Governance&amp; Implementation</a:t>
            </a:r>
            <a:r>
              <a:rPr lang="en-US" sz="1800" dirty="0">
                <a:solidFill>
                  <a:schemeClr val="tx1"/>
                </a:solidFill>
              </a:rPr>
              <a:t>, Public </a:t>
            </a:r>
            <a:r>
              <a:rPr lang="en-US" sz="1800" dirty="0" smtClean="0">
                <a:solidFill>
                  <a:schemeClr val="tx1"/>
                </a:solidFill>
              </a:rPr>
              <a:t>Schools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495800" y="1143001"/>
            <a:ext cx="4191000" cy="41147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2. </a:t>
            </a:r>
            <a:r>
              <a:rPr lang="en-US" sz="2000" dirty="0" smtClean="0"/>
              <a:t>DOCUMENT LAYOUT</a:t>
            </a:r>
          </a:p>
          <a:p>
            <a:pPr marL="0" indent="0">
              <a:buNone/>
            </a:pPr>
            <a:r>
              <a:rPr lang="en-US" sz="1800" u="sng" dirty="0" smtClean="0"/>
              <a:t>Existing</a:t>
            </a:r>
            <a:r>
              <a:rPr lang="en-US" sz="1800" u="sng" dirty="0"/>
              <a:t>:</a:t>
            </a:r>
            <a:r>
              <a:rPr lang="en-US" sz="1800" dirty="0"/>
              <a:t> DIA and maps in front, GOPS behind</a:t>
            </a:r>
          </a:p>
          <a:p>
            <a:pPr marL="0" indent="0">
              <a:buNone/>
            </a:pPr>
            <a:r>
              <a:rPr lang="en-US" sz="1800" u="sng" dirty="0"/>
              <a:t>Future:</a:t>
            </a:r>
            <a:r>
              <a:rPr lang="en-US" sz="1800" dirty="0"/>
              <a:t>  GOPS in front, DIA to follow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Suggested Additions</a:t>
            </a:r>
            <a:r>
              <a:rPr lang="en-US" sz="1800" dirty="0"/>
              <a:t>:  </a:t>
            </a:r>
            <a:endParaRPr lang="en-US" sz="1800" dirty="0" smtClean="0"/>
          </a:p>
          <a:p>
            <a:r>
              <a:rPr lang="en-US" sz="1800" dirty="0" smtClean="0"/>
              <a:t>Executive Summary </a:t>
            </a:r>
          </a:p>
          <a:p>
            <a:r>
              <a:rPr lang="en-US" sz="1800" dirty="0" smtClean="0"/>
              <a:t>Introduction</a:t>
            </a:r>
          </a:p>
          <a:p>
            <a:r>
              <a:rPr lang="en-US" sz="1800" dirty="0" smtClean="0"/>
              <a:t>Acronyms </a:t>
            </a:r>
            <a:r>
              <a:rPr lang="en-US" sz="1800" dirty="0"/>
              <a:t>&amp; </a:t>
            </a:r>
            <a:r>
              <a:rPr lang="en-US" sz="1800" dirty="0" smtClean="0"/>
              <a:t>Definitions</a:t>
            </a:r>
          </a:p>
          <a:p>
            <a:r>
              <a:rPr lang="en-US" sz="1800" dirty="0" smtClean="0"/>
              <a:t>Index </a:t>
            </a:r>
            <a:r>
              <a:rPr lang="en-US" sz="1800" dirty="0"/>
              <a:t>&amp; Reference </a:t>
            </a:r>
            <a:r>
              <a:rPr lang="en-US" sz="1800" dirty="0" smtClean="0"/>
              <a:t>Tables</a:t>
            </a:r>
          </a:p>
          <a:p>
            <a:r>
              <a:rPr lang="en-US" sz="1800" dirty="0" smtClean="0"/>
              <a:t>Map </a:t>
            </a:r>
            <a:r>
              <a:rPr lang="en-US" sz="1800" dirty="0"/>
              <a:t>Series</a:t>
            </a:r>
          </a:p>
          <a:p>
            <a:r>
              <a:rPr lang="en-US" sz="1800" dirty="0" smtClean="0"/>
              <a:t>Elements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0F12F-47AE-4F4F-B3BB-6B07C0208C89}" type="slidenum">
              <a:rPr lang="en-US" smtClean="0"/>
              <a:t>5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419600"/>
            <a:ext cx="25527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463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458200" cy="1614489"/>
          </a:xfrm>
        </p:spPr>
        <p:txBody>
          <a:bodyPr>
            <a:normAutofit fontScale="90000"/>
          </a:bodyPr>
          <a:lstStyle/>
          <a:p>
            <a:pPr marL="171450" lvl="0" indent="-171450">
              <a:spcBef>
                <a:spcPts val="750"/>
              </a:spcBef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HIGH LEVEL CONCEPTS AND DEFINITION</a:t>
            </a:r>
            <a:b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i="1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Livability </a:t>
            </a:r>
            <a:r>
              <a:rPr lang="en-US" sz="2200" i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Smart Growth Principles are planning concepts with substantial overlap and may be used interchangeably.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381000" y="1825624"/>
            <a:ext cx="8134350" cy="4575175"/>
          </a:xfrm>
        </p:spPr>
        <p:txBody>
          <a:bodyPr>
            <a:normAutofit/>
          </a:bodyPr>
          <a:lstStyle/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lphaLcPeriod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Livability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is a high-level performance measure of factors that are critical to high quality of life for people of all ages.  (AARP)</a:t>
            </a:r>
          </a:p>
          <a:p>
            <a:pPr marL="457200" indent="-457200">
              <a:buFont typeface="+mj-lt"/>
              <a:buAutoNum type="alphaLcPeriod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Smart Growth Principles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is a theory of land development that accepts that growth and development will continue to occur and so seeks to direct that growth in an intentional, comprehensive way.  (Ten Principles)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lphaLcPeriod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Urban Sprawl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means a development pattern characterized by low density, automobile-dependent development with either a single use or multiple uses that are not functionally related, requiring the extension of public facilities and services in an inefficient manner, and failing to provide a clear separation between urban and rural uses.(F.S. 163)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0F12F-47AE-4F4F-B3BB-6B07C0208C89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1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6200"/>
            <a:ext cx="4419600" cy="6460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92900BA-2A68-4ABB-89C5-99CB3351646D}"/>
              </a:ext>
            </a:extLst>
          </p:cNvPr>
          <p:cNvSpPr/>
          <p:nvPr/>
        </p:nvSpPr>
        <p:spPr>
          <a:xfrm>
            <a:off x="152400" y="533400"/>
            <a:ext cx="4572000" cy="59400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Livability features that benefit everyone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1.   COMPACTNESS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helps make a community walkable, decreases  automobile dependence and supports a socially vibrant public realm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2.   INTEGRATION OF LAND USES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enables people to live closer to or within walking distance of work, community activities and the services they need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3.   HOUSING  DIVERSITY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helps ensure that suitable housing is available for each stage of life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4.   TRANSPORTATION OPTIONS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allow older adults to remain independent, mobile and engaged in their community</a:t>
            </a:r>
          </a:p>
        </p:txBody>
      </p:sp>
    </p:spTree>
    <p:extLst>
      <p:ext uri="{BB962C8B-B14F-4D97-AF65-F5344CB8AC3E}">
        <p14:creationId xmlns:p14="http://schemas.microsoft.com/office/powerpoint/2010/main" val="220342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934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" t="1696" r="1797" b="1798"/>
          <a:stretch/>
        </p:blipFill>
        <p:spPr bwMode="auto">
          <a:xfrm>
            <a:off x="4267200" y="228600"/>
            <a:ext cx="4731488" cy="63204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3352800" y="714523"/>
            <a:ext cx="7620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36448" y="422135"/>
            <a:ext cx="3132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THIS IS SPRAWL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126" name="Picture 6" descr="http://andrewanddave.com/andrewjwhartonsblog/wp-content/uploads/2011/01/suburban-spraw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48" y="2854842"/>
            <a:ext cx="4860598" cy="3657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ight Arrow 11"/>
          <p:cNvSpPr/>
          <p:nvPr/>
        </p:nvSpPr>
        <p:spPr>
          <a:xfrm rot="5614017">
            <a:off x="2160203" y="1759747"/>
            <a:ext cx="1615093" cy="2128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70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8571</TotalTime>
  <Words>870</Words>
  <Application>Microsoft Office PowerPoint</Application>
  <PresentationFormat>On-screen Show (4:3)</PresentationFormat>
  <Paragraphs>151</Paragraphs>
  <Slides>26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1_Office Theme</vt:lpstr>
      <vt:lpstr>PDF</vt:lpstr>
      <vt:lpstr>City of Sebastian Comprehensive Development Plan 2040  Livability Workshop February 20, 2020    </vt:lpstr>
      <vt:lpstr>PowerPoint Presentation</vt:lpstr>
      <vt:lpstr>A. Color and Design</vt:lpstr>
      <vt:lpstr>PowerPoint Presentation</vt:lpstr>
      <vt:lpstr>B. Document Layout</vt:lpstr>
      <vt:lpstr>HIGH LEVEL CONCEPTS AND DEFINITION  Livability and Smart Growth Principles are planning concepts with substantial overlap and may be used interchangeably. </vt:lpstr>
      <vt:lpstr>PowerPoint Presentation</vt:lpstr>
      <vt:lpstr>PowerPoint Presentation</vt:lpstr>
      <vt:lpstr>PowerPoint Presentation</vt:lpstr>
      <vt:lpstr>Ten Principles of Smart Growth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Missing Middle Housing is a range of multi-unit or clustered housing types—compatible in scale with detached single-family homes—that help meet the growing demand for walkable urban living. </vt:lpstr>
      <vt:lpstr>PowerPoint Presentation</vt:lpstr>
      <vt:lpstr>PowerPoint Presentation</vt:lpstr>
      <vt:lpstr>PowerPoint Presentation</vt:lpstr>
      <vt:lpstr>City Stats</vt:lpstr>
      <vt:lpstr>2000 CDBG Census Tracts</vt:lpstr>
      <vt:lpstr>PowerPoint Presentation</vt:lpstr>
      <vt:lpstr>PowerPoint Presentation</vt:lpstr>
      <vt:lpstr>PowerPoint Presentation</vt:lpstr>
      <vt:lpstr>DISCUSSION TOPICS</vt:lpstr>
      <vt:lpstr>PowerPoint Presentation</vt:lpstr>
    </vt:vector>
  </TitlesOfParts>
  <Company>City of Sebastian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Frazier</dc:creator>
  <cp:lastModifiedBy>Lisa Frazier</cp:lastModifiedBy>
  <cp:revision>81</cp:revision>
  <cp:lastPrinted>2020-02-20T21:35:34Z</cp:lastPrinted>
  <dcterms:created xsi:type="dcterms:W3CDTF">2020-01-17T15:36:47Z</dcterms:created>
  <dcterms:modified xsi:type="dcterms:W3CDTF">2020-03-02T20:25:23Z</dcterms:modified>
</cp:coreProperties>
</file>